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79" r:id="rId3"/>
    <p:sldId id="281" r:id="rId4"/>
    <p:sldId id="280" r:id="rId5"/>
    <p:sldId id="282" r:id="rId6"/>
    <p:sldId id="283" r:id="rId7"/>
    <p:sldId id="277" r:id="rId8"/>
    <p:sldId id="258" r:id="rId9"/>
    <p:sldId id="260" r:id="rId10"/>
    <p:sldId id="261" r:id="rId11"/>
    <p:sldId id="288" r:id="rId12"/>
    <p:sldId id="262" r:id="rId13"/>
    <p:sldId id="263" r:id="rId14"/>
    <p:sldId id="264" r:id="rId15"/>
    <p:sldId id="265" r:id="rId16"/>
    <p:sldId id="286" r:id="rId17"/>
    <p:sldId id="287" r:id="rId18"/>
    <p:sldId id="266" r:id="rId19"/>
    <p:sldId id="267" r:id="rId20"/>
    <p:sldId id="290" r:id="rId21"/>
    <p:sldId id="291" r:id="rId2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1595" userDrawn="1">
          <p15:clr>
            <a:srgbClr val="A4A3A4"/>
          </p15:clr>
        </p15:guide>
        <p15:guide id="3" pos="619" userDrawn="1">
          <p15:clr>
            <a:srgbClr val="A4A3A4"/>
          </p15:clr>
        </p15:guide>
        <p15:guide id="4" orient="horz" pos="436" userDrawn="1">
          <p15:clr>
            <a:srgbClr val="A4A3A4"/>
          </p15:clr>
        </p15:guide>
        <p15:guide id="5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001C85"/>
    <a:srgbClr val="0025AC"/>
    <a:srgbClr val="EAEAEA"/>
    <a:srgbClr val="D0D1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90" y="90"/>
      </p:cViewPr>
      <p:guideLst>
        <p:guide orient="horz" pos="2228"/>
        <p:guide pos="1595"/>
        <p:guide pos="619"/>
        <p:guide orient="horz" pos="4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B78F6-2348-4490-9AB5-DDBEFC3BB71B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81744-65AE-4AA4-B44B-684AEC4D0A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389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Численность участников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46681-51FA-4C62-806F-9CF7AD99E3A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487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Тула: мастерская талантов на базе музыкальной школы по инициативе Губернатора </a:t>
            </a:r>
          </a:p>
          <a:p>
            <a:r>
              <a:rPr lang="ru-RU" dirty="0"/>
              <a:t>Ханты-Мансийск: интернат для одаренных детей Севера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46681-51FA-4C62-806F-9CF7AD99E3A7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991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480 000 школьников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стали участниками программы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культурно-познавательного туризма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146681-51FA-4C62-806F-9CF7AD99E3A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0142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146681-51FA-4C62-806F-9CF7AD99E3A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2046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Поручение</a:t>
            </a:r>
            <a:r>
              <a:rPr lang="ru-RU" baseline="0" dirty="0"/>
              <a:t> Правительства Российской Федерации  от 18.05.2018 №ДМ П-13-2858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46681-51FA-4C62-806F-9CF7AD99E3A7}" type="slidenum">
              <a:rPr lang="ru-RU" smtClean="0">
                <a:solidFill>
                  <a:prstClr val="black"/>
                </a:solidFill>
              </a:rPr>
              <a:pPr/>
              <a:t>20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973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C9C292E-4CE6-48C9-80C3-E7AE345228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EA90D2AA-CDF0-48B3-8A7C-AE9BAE535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313B239-54F7-49E9-B967-DB707D3D9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209EE53-A339-4DD8-BD9A-BC433A1D4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733A6F9-C2E8-4FD8-A3DF-3F6113E36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931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E1FF908-C791-4A8B-87B4-C1D3F6C50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2F394BCE-8509-4BDC-83EC-FCDD2C0EC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9770A55-CAC0-484F-8F84-AFA5BC638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6022DDE-F365-42DC-BE46-9450211A8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8917A4B-DC1A-4F15-9283-F6CD06E3B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265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54D8AD49-8770-490C-A707-872DB19FBA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410A902-2261-4D11-8A5C-307A817A3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D894365-C4C5-49D3-8117-7398D079A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2DB95A0-9788-4F43-9084-F89A17B17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824920F-E97E-42F1-8B00-CEC203D9E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12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E89B3E2-825C-4D89-B084-C276FED73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9719BA-FE58-4A57-A186-A1A4A8D45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FDBCEB0-45F1-4CAC-81FA-BF9DE6519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F641E14-EC92-40EE-B9F5-53BF149E0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D7A8AAF-B979-42D5-B58D-B3B8BEFCD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22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CDBA9CA-6913-4761-8C3D-DF59B9A03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691A725-2D37-4048-B710-D593298FA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29290A1-FA8F-4A5F-B1C7-FDB689D3F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F3ADA3D-4DFA-4B47-B358-B3CF0D07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F73F197-E18C-4300-A1C5-E21EFDA7D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2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8A50DCA-D083-448E-87CB-3875DC1EC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1BF381A-062A-49DC-A523-ECA299053E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3175365-5956-4584-99EF-DC7841E54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82EE861-6982-417B-8C89-B2840A925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65EF101-310F-45D7-B930-C13A1730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27C8297-C884-42DD-B4B3-99F414E44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50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5C8EC5-2E74-48EF-89A5-68B185568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F1FB99A-3F10-4AB8-9CFD-F9A7DF059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770C646-BD97-4B4D-8B77-E8F55F40B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36C641A6-0485-41AA-9CF9-6A415C6107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E3B195B9-9659-4699-849D-08AD12077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F1E6634E-EE1D-480A-A245-6B9614573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FF98989C-B56D-47AA-9049-FE6D61DCE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6F6C58FF-729B-4A06-8D3A-155677C03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91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C75D19E-87E5-4867-BF1F-31ADEA7FC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52B7753F-5C8B-4462-88BD-6789B23EB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6C9C97FD-8C31-458C-BB78-005E7092A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2E726BBF-0D27-4BA6-BA79-C52F68581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56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C63826B2-4987-4E73-8BAF-8FA95D29D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7DFD086E-B3B7-439A-8AA4-7F301D1C3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9ECA221-428E-43DB-B72C-DA711F9F6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60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B3C7ED9-5E64-46F3-86C6-1AB9A9E0E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24C8CA0-57F4-4DC6-9492-73F8D1EB6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11AEC63-3A28-4C47-A605-B23B13AE8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1350FC7-48FC-4C62-9B0E-73EA15BF9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C62E99E-8615-42E6-91A7-35F4C5C12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85C94EA-1C16-4193-81E7-A70355556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85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0C875B1-9C08-40C7-AB50-6D7D82CEC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ABEDB669-A9D1-4130-9842-89DDD31685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8E089F0-5D02-413B-BBC6-29C8F8854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CB0E6E2-CA95-418B-AF10-E242B41A2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F4059F9-8F52-4499-8D82-0779AB76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2D1D7F8-4A68-49F7-AB6C-9288625D3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832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59BF3F8-0285-417F-987B-048B764B2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9546891-999E-4521-9090-159DBE9F3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F65AF70-4D3C-4F15-A496-DC60680C2A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97357-2B5A-42B6-9A8F-95B71136FB7E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6AAB88D-5C33-40A1-B50D-DEBE60B4BD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464A881-D95B-4684-8D3E-3D2351931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DCB60-A979-4C81-9836-79DCCD4F3C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92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s://www.mkrf.ru/press/official_symbols/MINCULT_RUS_RGB.png">
            <a:extLst>
              <a:ext uri="{FF2B5EF4-FFF2-40B4-BE49-F238E27FC236}">
                <a16:creationId xmlns="" xmlns:a16="http://schemas.microsoft.com/office/drawing/2014/main" id="{A20F3971-9AF8-4A9B-8C1A-A4C96A4E66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992" b="-8177"/>
          <a:stretch/>
        </p:blipFill>
        <p:spPr bwMode="auto">
          <a:xfrm>
            <a:off x="982663" y="722029"/>
            <a:ext cx="2844363" cy="2585196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8530D0-123D-4E96-A967-9AF7782C9E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2671" y="3471461"/>
            <a:ext cx="6846099" cy="1538814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ru-RU" sz="12500" b="1" dirty="0">
                <a:solidFill>
                  <a:srgbClr val="001C85"/>
                </a:solidFill>
              </a:rPr>
              <a:t>Культура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FB7BC04-D503-49FB-B520-100B3E919E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92671" y="1980126"/>
            <a:ext cx="2746399" cy="979710"/>
          </a:xfrm>
          <a:noFill/>
        </p:spPr>
        <p:txBody>
          <a:bodyPr>
            <a:normAutofit/>
          </a:bodyPr>
          <a:lstStyle/>
          <a:p>
            <a:pPr algn="l"/>
            <a:r>
              <a:rPr lang="ru-RU" sz="2800" dirty="0">
                <a:latin typeface="Verdana Pro Light" panose="020B0604020202020204" pitchFamily="34" charset="0"/>
              </a:rPr>
              <a:t>Национальный проект</a:t>
            </a:r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="" xmlns:a16="http://schemas.microsoft.com/office/drawing/2014/main" id="{AF0D391D-0EF8-435E-AD5A-DE7A13C0FDC7}"/>
              </a:ext>
            </a:extLst>
          </p:cNvPr>
          <p:cNvCxnSpPr>
            <a:cxnSpLocks/>
          </p:cNvCxnSpPr>
          <p:nvPr/>
        </p:nvCxnSpPr>
        <p:spPr>
          <a:xfrm>
            <a:off x="4398264" y="727111"/>
            <a:ext cx="0" cy="5403779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9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3FE3E405-5991-4553-ACD4-1AF4C5A728CF}"/>
              </a:ext>
            </a:extLst>
          </p:cNvPr>
          <p:cNvSpPr/>
          <p:nvPr/>
        </p:nvSpPr>
        <p:spPr>
          <a:xfrm>
            <a:off x="848269" y="615125"/>
            <a:ext cx="7313348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2355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Национальный проект «Культура»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FEBC9A99-A357-4952-923B-557B0EF5DD0A}"/>
              </a:ext>
            </a:extLst>
          </p:cNvPr>
          <p:cNvCxnSpPr>
            <a:cxnSpLocks/>
          </p:cNvCxnSpPr>
          <p:nvPr/>
        </p:nvCxnSpPr>
        <p:spPr>
          <a:xfrm>
            <a:off x="4392104" y="1843110"/>
            <a:ext cx="0" cy="4031832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2BD8EBF1-9E5A-4E05-BA4B-278316D23303}"/>
              </a:ext>
            </a:extLst>
          </p:cNvPr>
          <p:cNvSpPr/>
          <p:nvPr/>
        </p:nvSpPr>
        <p:spPr>
          <a:xfrm>
            <a:off x="881734" y="3197307"/>
            <a:ext cx="328064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001C85"/>
                </a:solidFill>
                <a:latin typeface="+mj-lt"/>
              </a:rPr>
              <a:t>Целевые </a:t>
            </a:r>
          </a:p>
          <a:p>
            <a:r>
              <a:rPr lang="ru-RU" sz="4000" b="1" dirty="0">
                <a:solidFill>
                  <a:srgbClr val="001C85"/>
                </a:solidFill>
                <a:latin typeface="+mj-lt"/>
              </a:rPr>
              <a:t>показатели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CBB46C6F-7FA9-42C0-A3F2-281FA26380F1}"/>
              </a:ext>
            </a:extLst>
          </p:cNvPr>
          <p:cNvSpPr/>
          <p:nvPr/>
        </p:nvSpPr>
        <p:spPr>
          <a:xfrm>
            <a:off x="4499264" y="1834017"/>
            <a:ext cx="731167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 2024 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году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увеличить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endParaRPr lang="ru-RU" sz="2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в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</a:rPr>
              <a:t>2 раза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число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граждан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, вовлеченных в культуру </a:t>
            </a:r>
            <a:endParaRPr lang="ru-RU" sz="22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200" b="1" dirty="0">
                <a:solidFill>
                  <a:srgbClr val="4472C4">
                    <a:lumMod val="50000"/>
                  </a:srgbClr>
                </a:solidFill>
              </a:rPr>
              <a:t>на </a:t>
            </a:r>
            <a:r>
              <a:rPr lang="ru-RU" sz="2400" b="1" dirty="0">
                <a:solidFill>
                  <a:srgbClr val="4472C4">
                    <a:lumMod val="50000"/>
                  </a:srgbClr>
                </a:solidFill>
                <a:latin typeface="PT Serif"/>
              </a:rPr>
              <a:t>2 500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созданных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и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капитально отремонтированных </a:t>
            </a:r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  <a:t>объектов</a:t>
            </a:r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200" dirty="0">
                <a:solidFill>
                  <a:schemeClr val="bg2">
                    <a:lumMod val="25000"/>
                  </a:schemeClr>
                </a:solidFill>
              </a:rPr>
              <a:t>культуры </a:t>
            </a:r>
            <a:endParaRPr lang="ru-RU" sz="22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  <a:t>     в </a:t>
            </a:r>
            <a:r>
              <a:rPr lang="ru-RU" sz="2200" dirty="0">
                <a:solidFill>
                  <a:schemeClr val="bg2">
                    <a:lumMod val="25000"/>
                  </a:schemeClr>
                </a:solidFill>
              </a:rPr>
              <a:t>85 субъектах Российской Федерации 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в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10 раз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число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обращений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к цифровым ресурсам культуры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6847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1223" y="2838571"/>
            <a:ext cx="4115610" cy="2229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0000"/>
              </a:lnSpc>
            </a:pPr>
            <a:r>
              <a:rPr lang="ru-RU" sz="3200" b="1" dirty="0">
                <a:solidFill>
                  <a:srgbClr val="001C85"/>
                </a:solidFill>
                <a:latin typeface="PT Serif"/>
              </a:rPr>
              <a:t>Как будем считать число граждан, </a:t>
            </a:r>
          </a:p>
          <a:p>
            <a:pPr lvl="0">
              <a:lnSpc>
                <a:spcPct val="110000"/>
              </a:lnSpc>
            </a:pPr>
            <a:r>
              <a:rPr lang="ru-RU" sz="3200" b="1" dirty="0">
                <a:solidFill>
                  <a:srgbClr val="001C85"/>
                </a:solidFill>
                <a:latin typeface="PT Serif"/>
              </a:rPr>
              <a:t>вовлеченных в культуру ?</a:t>
            </a:r>
          </a:p>
        </p:txBody>
      </p:sp>
      <p:grpSp>
        <p:nvGrpSpPr>
          <p:cNvPr id="7" name="Группа 6">
            <a:extLst>
              <a:ext uri="{FF2B5EF4-FFF2-40B4-BE49-F238E27FC236}">
                <a16:creationId xmlns="" xmlns:a16="http://schemas.microsoft.com/office/drawing/2014/main" id="{0EDD7402-E0F9-4C32-89D4-D611E4AFB254}"/>
              </a:ext>
            </a:extLst>
          </p:cNvPr>
          <p:cNvGrpSpPr/>
          <p:nvPr/>
        </p:nvGrpSpPr>
        <p:grpSpPr>
          <a:xfrm>
            <a:off x="5801653" y="1563684"/>
            <a:ext cx="6158699" cy="4779681"/>
            <a:chOff x="4896397" y="1481328"/>
            <a:chExt cx="6158699" cy="4779681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896397" y="1481328"/>
              <a:ext cx="6094691" cy="3159455"/>
            </a:xfrm>
            <a:prstGeom prst="rect">
              <a:avLst/>
            </a:prstGeom>
            <a:ln>
              <a:noFill/>
            </a:ln>
          </p:spPr>
          <p:txBody>
            <a:bodyPr wrap="square" tIns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</a:rPr>
                <a:t>Количество посещений</a:t>
              </a:r>
            </a:p>
            <a:p>
              <a:pPr marL="342900" indent="-342900">
                <a:lnSpc>
                  <a:spcPct val="120000"/>
                </a:lnSpc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</a:pPr>
              <a:r>
                <a:rPr lang="ru-RU" dirty="0">
                  <a:solidFill>
                    <a:schemeClr val="bg2">
                      <a:lumMod val="50000"/>
                    </a:schemeClr>
                  </a:solidFill>
                </a:rPr>
                <a:t>театров</a:t>
              </a:r>
            </a:p>
            <a:p>
              <a:pPr marL="342900" indent="-342900">
                <a:lnSpc>
                  <a:spcPct val="120000"/>
                </a:lnSpc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</a:pPr>
              <a:r>
                <a:rPr lang="ru-RU" dirty="0">
                  <a:solidFill>
                    <a:schemeClr val="bg2">
                      <a:lumMod val="50000"/>
                    </a:schemeClr>
                  </a:solidFill>
                </a:rPr>
                <a:t>концертных организаций</a:t>
              </a:r>
            </a:p>
            <a:p>
              <a:pPr marL="342900" indent="-342900">
                <a:lnSpc>
                  <a:spcPct val="120000"/>
                </a:lnSpc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</a:pPr>
              <a:r>
                <a:rPr lang="ru-RU" dirty="0">
                  <a:solidFill>
                    <a:schemeClr val="bg2">
                      <a:lumMod val="50000"/>
                    </a:schemeClr>
                  </a:solidFill>
                </a:rPr>
                <a:t>музеев</a:t>
              </a:r>
            </a:p>
            <a:p>
              <a:pPr marL="342900" indent="-342900">
                <a:lnSpc>
                  <a:spcPct val="120000"/>
                </a:lnSpc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</a:pPr>
              <a:r>
                <a:rPr lang="ru-RU" dirty="0">
                  <a:solidFill>
                    <a:schemeClr val="bg2">
                      <a:lumMod val="50000"/>
                    </a:schemeClr>
                  </a:solidFill>
                </a:rPr>
                <a:t>общедоступных библиотек</a:t>
              </a:r>
            </a:p>
            <a:p>
              <a:pPr marL="342900" indent="-342900">
                <a:lnSpc>
                  <a:spcPct val="120000"/>
                </a:lnSpc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</a:pPr>
              <a:r>
                <a:rPr lang="ru-RU" dirty="0">
                  <a:solidFill>
                    <a:schemeClr val="bg2">
                      <a:lumMod val="50000"/>
                    </a:schemeClr>
                  </a:solidFill>
                </a:rPr>
                <a:t>цирков</a:t>
              </a:r>
            </a:p>
            <a:p>
              <a:pPr marL="342900" indent="-342900">
                <a:lnSpc>
                  <a:spcPct val="120000"/>
                </a:lnSpc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</a:pPr>
              <a:r>
                <a:rPr lang="ru-RU" dirty="0">
                  <a:solidFill>
                    <a:schemeClr val="bg2">
                      <a:lumMod val="50000"/>
                    </a:schemeClr>
                  </a:solidFill>
                </a:rPr>
                <a:t>зоопарков</a:t>
              </a:r>
            </a:p>
            <a:p>
              <a:pPr marL="342900" indent="-342900">
                <a:lnSpc>
                  <a:spcPct val="120000"/>
                </a:lnSpc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</a:pPr>
              <a:r>
                <a:rPr lang="ru-RU" dirty="0">
                  <a:solidFill>
                    <a:schemeClr val="bg2">
                      <a:lumMod val="50000"/>
                    </a:schemeClr>
                  </a:solidFill>
                </a:rPr>
                <a:t>парков культуры и отдыха</a:t>
              </a:r>
            </a:p>
            <a:p>
              <a:pPr marL="342900" indent="-342900">
                <a:lnSpc>
                  <a:spcPct val="120000"/>
                </a:lnSpc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</a:pPr>
              <a:r>
                <a:rPr lang="ru-RU" dirty="0">
                  <a:solidFill>
                    <a:schemeClr val="bg2">
                      <a:lumMod val="50000"/>
                    </a:schemeClr>
                  </a:solidFill>
                </a:rPr>
                <a:t>культурно-досуговых учреждений</a:t>
              </a:r>
            </a:p>
          </p:txBody>
        </p:sp>
        <p:sp>
          <p:nvSpPr>
            <p:cNvPr id="10" name="Правая фигурная скобка 9"/>
            <p:cNvSpPr/>
            <p:nvPr/>
          </p:nvSpPr>
          <p:spPr>
            <a:xfrm>
              <a:off x="8586216" y="2091111"/>
              <a:ext cx="170298" cy="449717"/>
            </a:xfrm>
            <a:prstGeom prst="rightBrace">
              <a:avLst/>
            </a:prstGeom>
            <a:ln w="28575">
              <a:solidFill>
                <a:srgbClr val="001C8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8934115" y="2146693"/>
              <a:ext cx="205697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Включая гастроли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896397" y="4763548"/>
              <a:ext cx="6158699" cy="1497461"/>
            </a:xfrm>
            <a:prstGeom prst="rect">
              <a:avLst/>
            </a:prstGeom>
            <a:ln>
              <a:noFill/>
            </a:ln>
          </p:spPr>
          <p:txBody>
            <a:bodyPr wrap="square" bIns="0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</a:rPr>
                <a:t>Численность участников</a:t>
              </a:r>
            </a:p>
            <a:p>
              <a:pPr marL="285750" lvl="0" indent="-285750">
                <a:lnSpc>
                  <a:spcPct val="120000"/>
                </a:lnSpc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</a:pP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культурно-познавательных программ</a:t>
              </a:r>
            </a:p>
            <a:p>
              <a:pPr marL="285750" lvl="0" indent="-285750">
                <a:lnSpc>
                  <a:spcPct val="120000"/>
                </a:lnSpc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</a:pP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культурно-массовых мероприятий</a:t>
              </a:r>
            </a:p>
            <a:p>
              <a:pPr marL="285750" lvl="0" indent="-285750">
                <a:lnSpc>
                  <a:spcPct val="120000"/>
                </a:lnSpc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</a:pP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участников программы «Волонтеры культуры»</a:t>
              </a:r>
            </a:p>
          </p:txBody>
        </p:sp>
      </p:grp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A012383C-AD26-473E-8B42-C4CB7029096D}"/>
              </a:ext>
            </a:extLst>
          </p:cNvPr>
          <p:cNvSpPr/>
          <p:nvPr/>
        </p:nvSpPr>
        <p:spPr>
          <a:xfrm>
            <a:off x="848269" y="615125"/>
            <a:ext cx="7313348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2355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Национальный проект «Культура»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FA7CBC4A-2980-4941-81A8-3203896851AD}"/>
              </a:ext>
            </a:extLst>
          </p:cNvPr>
          <p:cNvCxnSpPr>
            <a:cxnSpLocks/>
          </p:cNvCxnSpPr>
          <p:nvPr/>
        </p:nvCxnSpPr>
        <p:spPr>
          <a:xfrm>
            <a:off x="5324792" y="1610413"/>
            <a:ext cx="0" cy="4686222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953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2F8619B-E322-46C5-8418-51C1D142DED7}"/>
              </a:ext>
            </a:extLst>
          </p:cNvPr>
          <p:cNvSpPr/>
          <p:nvPr/>
        </p:nvSpPr>
        <p:spPr>
          <a:xfrm>
            <a:off x="982663" y="404813"/>
            <a:ext cx="8136666" cy="1056323"/>
          </a:xfrm>
          <a:prstGeom prst="rect">
            <a:avLst/>
          </a:prstGeom>
          <a:pattFill prst="divot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8575">
            <a:solidFill>
              <a:srgbClr val="001C85"/>
            </a:solidFill>
          </a:ln>
          <a:effectLst>
            <a:outerShdw blurRad="304800" dist="152400" dir="2700000" sx="95000" sy="95000" algn="tl" rotWithShape="0">
              <a:prstClr val="black">
                <a:alpha val="20000"/>
              </a:prstClr>
            </a:outerShdw>
          </a:effectLst>
          <a:scene3d>
            <a:camera prst="orthographicFront"/>
            <a:lightRig rig="fla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/>
              <a:t>Федеральный</a:t>
            </a:r>
            <a:r>
              <a:rPr lang="ru-RU" sz="2400" dirty="0"/>
              <a:t> </a:t>
            </a:r>
            <a:r>
              <a:rPr lang="ru-RU" sz="2400" kern="1200" dirty="0"/>
              <a:t>проект 1.  </a:t>
            </a:r>
            <a:r>
              <a:rPr lang="ru-RU" sz="3200" b="1" kern="1200" dirty="0">
                <a:solidFill>
                  <a:srgbClr val="001C85"/>
                </a:solidFill>
                <a:latin typeface="+mj-lt"/>
              </a:rPr>
              <a:t>«Культурная среда»</a:t>
            </a:r>
            <a:endParaRPr lang="ru-RU" sz="4000" b="1" kern="1200" dirty="0">
              <a:solidFill>
                <a:srgbClr val="001C85"/>
              </a:solidFill>
              <a:latin typeface="+mj-lt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027CD87A-C2AA-4D18-94FF-5707DB0F226F}"/>
              </a:ext>
            </a:extLst>
          </p:cNvPr>
          <p:cNvSpPr/>
          <p:nvPr/>
        </p:nvSpPr>
        <p:spPr>
          <a:xfrm>
            <a:off x="893989" y="3588784"/>
            <a:ext cx="226312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001C85"/>
                </a:solidFill>
                <a:latin typeface="+mj-lt"/>
              </a:rPr>
              <a:t>Цель 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DC1C2E81-4A0B-4625-8EDE-E9AD43AECA66}"/>
              </a:ext>
            </a:extLst>
          </p:cNvPr>
          <p:cNvCxnSpPr>
            <a:cxnSpLocks/>
          </p:cNvCxnSpPr>
          <p:nvPr/>
        </p:nvCxnSpPr>
        <p:spPr>
          <a:xfrm>
            <a:off x="3529584" y="2442327"/>
            <a:ext cx="0" cy="3308577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24339184-8469-40F7-AE96-E965E13200E2}"/>
              </a:ext>
            </a:extLst>
          </p:cNvPr>
          <p:cNvSpPr/>
          <p:nvPr/>
        </p:nvSpPr>
        <p:spPr>
          <a:xfrm>
            <a:off x="4093315" y="2633554"/>
            <a:ext cx="7528701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</a:pPr>
            <a:r>
              <a:rPr lang="ru-RU" sz="2400" dirty="0">
                <a:solidFill>
                  <a:srgbClr val="595959"/>
                </a:solidFill>
              </a:rPr>
              <a:t>Увеличение к 2024 году численности населения, для которого качественно улучшена культурная среда путем </a:t>
            </a:r>
            <a:r>
              <a:rPr lang="ru-RU" sz="2800" b="1" dirty="0">
                <a:solidFill>
                  <a:srgbClr val="001C85"/>
                </a:solidFill>
                <a:latin typeface="+mj-lt"/>
              </a:rPr>
              <a:t>создания  (реконструкции), капитального ремонта  не менее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2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500 </a:t>
            </a:r>
            <a:r>
              <a:rPr lang="ru-RU" sz="2800" b="1" dirty="0">
                <a:solidFill>
                  <a:srgbClr val="001C85"/>
                </a:solidFill>
                <a:latin typeface="+mj-lt"/>
              </a:rPr>
              <a:t>объектов культуры </a:t>
            </a:r>
            <a:r>
              <a:rPr lang="ru-RU" sz="2400" dirty="0">
                <a:solidFill>
                  <a:srgbClr val="595959"/>
                </a:solidFill>
              </a:rPr>
              <a:t>в 85 субъектах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3642139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>
            <a:extLst>
              <a:ext uri="{FF2B5EF4-FFF2-40B4-BE49-F238E27FC236}">
                <a16:creationId xmlns="" xmlns:a16="http://schemas.microsoft.com/office/drawing/2014/main" id="{7C8B115D-AB22-44A5-B5CF-55ED8C07F991}"/>
              </a:ext>
            </a:extLst>
          </p:cNvPr>
          <p:cNvCxnSpPr>
            <a:cxnSpLocks/>
          </p:cNvCxnSpPr>
          <p:nvPr/>
        </p:nvCxnSpPr>
        <p:spPr>
          <a:xfrm>
            <a:off x="3608905" y="1810512"/>
            <a:ext cx="0" cy="4474674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2243FEDD-40AA-44BB-A9C3-93E2EBC16D9A}"/>
              </a:ext>
            </a:extLst>
          </p:cNvPr>
          <p:cNvSpPr/>
          <p:nvPr/>
        </p:nvSpPr>
        <p:spPr>
          <a:xfrm>
            <a:off x="903133" y="3509240"/>
            <a:ext cx="266310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1C85"/>
                </a:solidFill>
                <a:latin typeface="+mj-lt"/>
              </a:rPr>
              <a:t>Целевые </a:t>
            </a:r>
          </a:p>
          <a:p>
            <a:r>
              <a:rPr lang="ru-RU" sz="3200" b="1" dirty="0">
                <a:solidFill>
                  <a:srgbClr val="001C85"/>
                </a:solidFill>
                <a:latin typeface="+mj-lt"/>
              </a:rPr>
              <a:t>показатели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92E0BBC-B821-41AC-8ED5-5B27456EB702}"/>
              </a:ext>
            </a:extLst>
          </p:cNvPr>
          <p:cNvSpPr/>
          <p:nvPr/>
        </p:nvSpPr>
        <p:spPr>
          <a:xfrm>
            <a:off x="982663" y="404813"/>
            <a:ext cx="8136666" cy="1056323"/>
          </a:xfrm>
          <a:prstGeom prst="rect">
            <a:avLst/>
          </a:prstGeom>
          <a:pattFill prst="divot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8575">
            <a:solidFill>
              <a:srgbClr val="001C85"/>
            </a:solidFill>
          </a:ln>
          <a:effectLst>
            <a:outerShdw blurRad="304800" dist="152400" dir="2700000" sx="95000" sy="95000" algn="tl" rotWithShape="0">
              <a:prstClr val="black">
                <a:alpha val="20000"/>
              </a:prstClr>
            </a:outerShdw>
          </a:effectLst>
          <a:scene3d>
            <a:camera prst="orthographicFront"/>
            <a:lightRig rig="fla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/>
              <a:t>Федеральный</a:t>
            </a:r>
            <a:r>
              <a:rPr lang="ru-RU" sz="2400" dirty="0"/>
              <a:t> </a:t>
            </a:r>
            <a:r>
              <a:rPr lang="ru-RU" sz="2400" kern="1200" dirty="0"/>
              <a:t>проект 1.  </a:t>
            </a:r>
            <a:r>
              <a:rPr lang="ru-RU" sz="3200" b="1" kern="1200" dirty="0">
                <a:solidFill>
                  <a:srgbClr val="001C85"/>
                </a:solidFill>
                <a:latin typeface="+mj-lt"/>
              </a:rPr>
              <a:t>«Культурная среда»</a:t>
            </a:r>
            <a:endParaRPr lang="ru-RU" sz="4000" b="1" kern="1200" dirty="0">
              <a:solidFill>
                <a:srgbClr val="001C85"/>
              </a:solidFill>
              <a:latin typeface="+mj-lt"/>
            </a:endParaRPr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F2CD7C51-BA19-407E-9198-537E9BB1E475}"/>
              </a:ext>
            </a:extLst>
          </p:cNvPr>
          <p:cNvGrpSpPr/>
          <p:nvPr/>
        </p:nvGrpSpPr>
        <p:grpSpPr>
          <a:xfrm>
            <a:off x="3975118" y="1988735"/>
            <a:ext cx="8075621" cy="4118229"/>
            <a:chOff x="3975118" y="1980531"/>
            <a:chExt cx="8075621" cy="4118229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="" xmlns:a16="http://schemas.microsoft.com/office/drawing/2014/main" id="{54564C7D-65F9-44D6-A531-0F28349E3B03}"/>
                </a:ext>
              </a:extLst>
            </p:cNvPr>
            <p:cNvSpPr/>
            <p:nvPr/>
          </p:nvSpPr>
          <p:spPr>
            <a:xfrm>
              <a:off x="3975118" y="1980531"/>
              <a:ext cx="4036639" cy="4118229"/>
            </a:xfrm>
            <a:prstGeom prst="rect">
              <a:avLst/>
            </a:prstGeom>
          </p:spPr>
          <p:txBody>
            <a:bodyPr wrap="square" bIns="0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К 2024 году  создано:</a:t>
              </a:r>
            </a:p>
            <a:p>
              <a:pPr lvl="0">
                <a:lnSpc>
                  <a:spcPct val="120000"/>
                </a:lnSpc>
              </a:pPr>
              <a:r>
                <a:rPr lang="ru-RU" b="1" dirty="0" smtClean="0">
                  <a:solidFill>
                    <a:schemeClr val="bg2">
                      <a:lumMod val="50000"/>
                    </a:schemeClr>
                  </a:solidFill>
                  <a:latin typeface="+mj-lt"/>
                </a:rPr>
                <a:t>3</a:t>
              </a:r>
              <a:r>
                <a:rPr lang="ru-RU" dirty="0" smtClean="0">
                  <a:solidFill>
                    <a:schemeClr val="bg2">
                      <a:lumMod val="50000"/>
                    </a:schemeClr>
                  </a:solidFill>
                </a:rPr>
                <a:t> </a:t>
              </a:r>
              <a:r>
                <a:rPr lang="ru-RU" dirty="0">
                  <a:solidFill>
                    <a:schemeClr val="bg2">
                      <a:lumMod val="50000"/>
                    </a:schemeClr>
                  </a:solidFill>
                </a:rPr>
                <a:t>Культурно-образовательных </a:t>
              </a: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комплекса с выставочными, театральными и концертными залами </a:t>
              </a:r>
            </a:p>
            <a:p>
              <a:pPr lvl="0">
                <a:lnSpc>
                  <a:spcPct val="120000"/>
                </a:lnSpc>
              </a:pP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1200</a:t>
              </a:r>
              <a:r>
                <a:rPr lang="ru-RU" dirty="0">
                  <a:solidFill>
                    <a:srgbClr val="595959"/>
                  </a:solidFill>
                </a:rPr>
                <a:t> </a:t>
              </a: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кинозалов </a:t>
              </a:r>
            </a:p>
            <a:p>
              <a:pPr lvl="0">
                <a:lnSpc>
                  <a:spcPct val="120000"/>
                </a:lnSpc>
              </a:pPr>
              <a:endParaRPr lang="ru-RU" dirty="0">
                <a:solidFill>
                  <a:srgbClr val="595959"/>
                </a:solidFill>
              </a:endParaRPr>
            </a:p>
            <a:p>
              <a:pPr lvl="0">
                <a:lnSpc>
                  <a:spcPct val="120000"/>
                </a:lnSpc>
              </a:pP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Построено и модернизировано:</a:t>
              </a:r>
            </a:p>
            <a:p>
              <a:pPr lvl="0">
                <a:lnSpc>
                  <a:spcPct val="120000"/>
                </a:lnSpc>
              </a:pP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50</a:t>
              </a:r>
              <a:r>
                <a:rPr lang="ru-RU" dirty="0">
                  <a:solidFill>
                    <a:srgbClr val="595959"/>
                  </a:solidFill>
                </a:rPr>
                <a:t> </a:t>
              </a: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Центров культурного развития</a:t>
              </a:r>
            </a:p>
            <a:p>
              <a:pPr lvl="0">
                <a:lnSpc>
                  <a:spcPct val="120000"/>
                </a:lnSpc>
              </a:pP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1000</a:t>
              </a:r>
              <a:r>
                <a:rPr lang="ru-RU" b="1" dirty="0">
                  <a:solidFill>
                    <a:srgbClr val="0025AC"/>
                  </a:solidFill>
                  <a:latin typeface="+mj-lt"/>
                </a:rPr>
                <a:t> </a:t>
              </a: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Домов культуры </a:t>
              </a:r>
            </a:p>
            <a:p>
              <a:pPr lvl="0">
                <a:lnSpc>
                  <a:spcPct val="120000"/>
                </a:lnSpc>
              </a:pP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360</a:t>
              </a:r>
              <a:r>
                <a:rPr lang="ru-RU" dirty="0">
                  <a:solidFill>
                    <a:srgbClr val="595959"/>
                  </a:solidFill>
                </a:rPr>
                <a:t> </a:t>
              </a: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Модельных библиотек  </a:t>
              </a:r>
            </a:p>
            <a:p>
              <a:pPr lvl="0">
                <a:lnSpc>
                  <a:spcPct val="120000"/>
                </a:lnSpc>
              </a:pP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140</a:t>
              </a:r>
              <a:r>
                <a:rPr lang="ru-RU" dirty="0">
                  <a:solidFill>
                    <a:srgbClr val="595959"/>
                  </a:solidFill>
                </a:rPr>
                <a:t> </a:t>
              </a: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Театров для детей</a:t>
              </a: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="" xmlns:a16="http://schemas.microsoft.com/office/drawing/2014/main" id="{69F1901C-B115-426C-BB12-11C523E1313D}"/>
                </a:ext>
              </a:extLst>
            </p:cNvPr>
            <p:cNvSpPr/>
            <p:nvPr/>
          </p:nvSpPr>
          <p:spPr>
            <a:xfrm>
              <a:off x="8216883" y="4350987"/>
              <a:ext cx="3833856" cy="1747773"/>
            </a:xfrm>
            <a:prstGeom prst="rect">
              <a:avLst/>
            </a:prstGeom>
            <a:ln w="28575">
              <a:noFill/>
            </a:ln>
          </p:spPr>
          <p:txBody>
            <a:bodyPr wrap="square" lIns="0" tIns="0" rIns="180000" bIns="108000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Реализовано</a:t>
              </a:r>
              <a:r>
                <a:rPr lang="ru-RU" b="1" dirty="0">
                  <a:solidFill>
                    <a:srgbClr val="595959"/>
                  </a:solidFill>
                </a:rPr>
                <a:t> </a:t>
              </a: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не менее </a:t>
              </a: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50 </a:t>
              </a: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инвестиционных проектов по </a:t>
              </a: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созданию современных организаций культуры  и культурных пространств</a:t>
              </a: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="" xmlns:a16="http://schemas.microsoft.com/office/drawing/2014/main" id="{CD6CEFFA-ED3B-4220-BF31-82CFFBF3471D}"/>
                </a:ext>
              </a:extLst>
            </p:cNvPr>
            <p:cNvSpPr/>
            <p:nvPr/>
          </p:nvSpPr>
          <p:spPr>
            <a:xfrm>
              <a:off x="8216883" y="1980531"/>
              <a:ext cx="3314829" cy="2086725"/>
            </a:xfrm>
            <a:prstGeom prst="rect">
              <a:avLst/>
            </a:prstGeom>
          </p:spPr>
          <p:txBody>
            <a:bodyPr wrap="square" lIns="0">
              <a:spAutoFit/>
            </a:bodyPr>
            <a:lstStyle/>
            <a:p>
              <a:pPr lvl="0">
                <a:lnSpc>
                  <a:spcPct val="120000"/>
                </a:lnSpc>
              </a:pP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Приобретено</a:t>
              </a:r>
              <a:r>
                <a:rPr lang="ru-RU" b="1" dirty="0">
                  <a:solidFill>
                    <a:srgbClr val="595959"/>
                  </a:solidFill>
                  <a:latin typeface="+mj-lt"/>
                </a:rPr>
                <a:t>:</a:t>
              </a:r>
              <a:endParaRPr lang="ru-RU" b="1" dirty="0">
                <a:solidFill>
                  <a:srgbClr val="595959"/>
                </a:solidFill>
              </a:endParaRPr>
            </a:p>
            <a:p>
              <a:pPr lvl="0">
                <a:lnSpc>
                  <a:spcPct val="120000"/>
                </a:lnSpc>
              </a:pP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750</a:t>
              </a:r>
              <a:r>
                <a:rPr lang="ru-RU" dirty="0">
                  <a:solidFill>
                    <a:srgbClr val="595959"/>
                  </a:solidFill>
                </a:rPr>
                <a:t> </a:t>
              </a: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комплектов музыкальных инструментов для ДШИ,</a:t>
              </a:r>
            </a:p>
            <a:p>
              <a:pPr lvl="0">
                <a:lnSpc>
                  <a:spcPct val="120000"/>
                </a:lnSpc>
              </a:pPr>
              <a:r>
                <a:rPr lang="ru-RU" b="1" dirty="0">
                  <a:solidFill>
                    <a:srgbClr val="001C85"/>
                  </a:solidFill>
                  <a:latin typeface="+mj-lt"/>
                </a:rPr>
                <a:t>9 000 домов культуры </a:t>
              </a:r>
              <a:r>
                <a: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улучшили МТБ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9274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ADBBE913-12FF-4B9C-B36F-C15E78AC2972}"/>
              </a:ext>
            </a:extLst>
          </p:cNvPr>
          <p:cNvSpPr/>
          <p:nvPr/>
        </p:nvSpPr>
        <p:spPr>
          <a:xfrm>
            <a:off x="982663" y="404813"/>
            <a:ext cx="8136666" cy="1056323"/>
          </a:xfrm>
          <a:prstGeom prst="rect">
            <a:avLst/>
          </a:prstGeom>
          <a:pattFill prst="ltHorz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8575">
            <a:solidFill>
              <a:srgbClr val="001C85"/>
            </a:solidFill>
          </a:ln>
          <a:effectLst>
            <a:outerShdw blurRad="304800" dist="152400" dir="2700000" sx="95000" sy="95000" algn="tl" rotWithShape="0">
              <a:prstClr val="black">
                <a:alpha val="20000"/>
              </a:prstClr>
            </a:outerShdw>
          </a:effectLst>
          <a:scene3d>
            <a:camera prst="orthographicFront"/>
            <a:lightRig rig="fla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/>
              <a:t>Федеральный проект 2.  </a:t>
            </a:r>
            <a:r>
              <a:rPr lang="ru-RU" sz="3200" b="1" kern="1200" dirty="0">
                <a:solidFill>
                  <a:srgbClr val="001C85"/>
                </a:solidFill>
                <a:latin typeface="+mj-lt"/>
              </a:rPr>
              <a:t>«Творческие люди»</a:t>
            </a:r>
            <a:endParaRPr lang="ru-RU" sz="4400" b="1" kern="1200" dirty="0">
              <a:solidFill>
                <a:srgbClr val="001C85"/>
              </a:solidFill>
              <a:latin typeface="+mj-lt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81DAF0AC-5DC7-4CF9-8623-60DA50A157EC}"/>
              </a:ext>
            </a:extLst>
          </p:cNvPr>
          <p:cNvCxnSpPr>
            <a:cxnSpLocks/>
          </p:cNvCxnSpPr>
          <p:nvPr/>
        </p:nvCxnSpPr>
        <p:spPr>
          <a:xfrm>
            <a:off x="3529584" y="2157984"/>
            <a:ext cx="0" cy="3675216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4A24E8EB-F391-44D8-90D5-4DC834874A88}"/>
              </a:ext>
            </a:extLst>
          </p:cNvPr>
          <p:cNvSpPr/>
          <p:nvPr/>
        </p:nvSpPr>
        <p:spPr>
          <a:xfrm>
            <a:off x="893989" y="3487761"/>
            <a:ext cx="226312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001C85"/>
                </a:solidFill>
                <a:latin typeface="+mj-lt"/>
              </a:rPr>
              <a:t>Цель 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332FFA42-DBC4-48EC-B103-3D7EE80CEB6D}"/>
              </a:ext>
            </a:extLst>
          </p:cNvPr>
          <p:cNvSpPr/>
          <p:nvPr/>
        </p:nvSpPr>
        <p:spPr>
          <a:xfrm>
            <a:off x="4059374" y="2421732"/>
            <a:ext cx="7571787" cy="3147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b="1" dirty="0">
                <a:solidFill>
                  <a:srgbClr val="001C85"/>
                </a:solidFill>
                <a:latin typeface="+mj-lt"/>
              </a:rPr>
              <a:t>Увеличение до 2024 года посещаемости организаций и мероприятий культуры в 2 раза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путем внедрения в деятельность организаций культуры новых форм и технологий, выявления и поддержки талантливых детей и молодежи, создания творческих коллективов, реализации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стартапов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 культурных инициатив</a:t>
            </a:r>
          </a:p>
        </p:txBody>
      </p:sp>
    </p:spTree>
    <p:extLst>
      <p:ext uri="{BB962C8B-B14F-4D97-AF65-F5344CB8AC3E}">
        <p14:creationId xmlns:p14="http://schemas.microsoft.com/office/powerpoint/2010/main" val="475448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ADBBE913-12FF-4B9C-B36F-C15E78AC2972}"/>
              </a:ext>
            </a:extLst>
          </p:cNvPr>
          <p:cNvSpPr/>
          <p:nvPr/>
        </p:nvSpPr>
        <p:spPr>
          <a:xfrm>
            <a:off x="982663" y="404813"/>
            <a:ext cx="8136666" cy="1056323"/>
          </a:xfrm>
          <a:prstGeom prst="rect">
            <a:avLst/>
          </a:prstGeom>
          <a:pattFill prst="ltHorz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8575">
            <a:solidFill>
              <a:srgbClr val="001C85"/>
            </a:solidFill>
          </a:ln>
          <a:effectLst>
            <a:outerShdw blurRad="304800" dist="152400" dir="2700000" sx="95000" sy="95000" algn="tl" rotWithShape="0">
              <a:prstClr val="black">
                <a:alpha val="20000"/>
              </a:prstClr>
            </a:outerShdw>
          </a:effectLst>
          <a:scene3d>
            <a:camera prst="orthographicFront"/>
            <a:lightRig rig="fla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>
                <a:solidFill>
                  <a:schemeClr val="bg2">
                    <a:lumMod val="25000"/>
                  </a:schemeClr>
                </a:solidFill>
              </a:rPr>
              <a:t>Федеральный проект </a:t>
            </a:r>
            <a:r>
              <a:rPr lang="ru-RU" sz="2400" kern="1200" dirty="0"/>
              <a:t>2.  </a:t>
            </a:r>
            <a:r>
              <a:rPr lang="ru-RU" sz="3200" b="1" kern="1200" dirty="0">
                <a:solidFill>
                  <a:srgbClr val="001C85"/>
                </a:solidFill>
                <a:latin typeface="+mj-lt"/>
              </a:rPr>
              <a:t>«Творческие люди»</a:t>
            </a:r>
            <a:endParaRPr lang="ru-RU" sz="4400" b="1" kern="1200" dirty="0">
              <a:solidFill>
                <a:srgbClr val="001C85"/>
              </a:solidFill>
              <a:latin typeface="+mj-lt"/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9CD8345E-0AD1-49B8-B49F-65AB04C5A5AA}"/>
              </a:ext>
            </a:extLst>
          </p:cNvPr>
          <p:cNvCxnSpPr>
            <a:cxnSpLocks/>
          </p:cNvCxnSpPr>
          <p:nvPr/>
        </p:nvCxnSpPr>
        <p:spPr>
          <a:xfrm>
            <a:off x="4276459" y="2458822"/>
            <a:ext cx="0" cy="3185049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B30E15D5-9185-423C-8E29-DDBA2CD76E38}"/>
              </a:ext>
            </a:extLst>
          </p:cNvPr>
          <p:cNvSpPr/>
          <p:nvPr/>
        </p:nvSpPr>
        <p:spPr>
          <a:xfrm>
            <a:off x="8239603" y="1804305"/>
            <a:ext cx="37168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ru-RU" sz="1600" b="1" dirty="0">
              <a:solidFill>
                <a:srgbClr val="001C85"/>
              </a:solidFill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08643" y="2535725"/>
            <a:ext cx="7002459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20000"/>
              </a:lnSpc>
              <a:buFont typeface="Wingdings" panose="05000000000000000000" pitchFamily="2" charset="2"/>
              <a:buChar char="§"/>
              <a:defRPr/>
            </a:pPr>
            <a:r>
              <a:rPr lang="ru-RU" sz="2400" b="1" dirty="0" smtClean="0">
                <a:solidFill>
                  <a:srgbClr val="001C85"/>
                </a:solidFill>
                <a:latin typeface="PT Serif"/>
              </a:rPr>
              <a:t>10 </a:t>
            </a:r>
            <a:r>
              <a:rPr lang="ru-RU" sz="2400" b="1" dirty="0">
                <a:solidFill>
                  <a:srgbClr val="001C85"/>
                </a:solidFill>
                <a:latin typeface="PT Serif"/>
              </a:rPr>
              <a:t>центров развития талантливых </a:t>
            </a:r>
            <a:r>
              <a:rPr lang="ru-RU" sz="2400" b="1" dirty="0" smtClean="0">
                <a:solidFill>
                  <a:srgbClr val="001C85"/>
                </a:solidFill>
                <a:latin typeface="PT Serif"/>
              </a:rPr>
              <a:t>детей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PT Serif"/>
              </a:rPr>
              <a:t>– социальный лифт для одаренных детей из регионов России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481EF6F2-EC91-44DE-80BC-3137DA8F760C}"/>
              </a:ext>
            </a:extLst>
          </p:cNvPr>
          <p:cNvSpPr/>
          <p:nvPr/>
        </p:nvSpPr>
        <p:spPr>
          <a:xfrm>
            <a:off x="903133" y="3431355"/>
            <a:ext cx="266310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Целевые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показатели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64039" y="1768042"/>
            <a:ext cx="1907958" cy="6093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ru-RU" sz="2800" b="1" dirty="0">
                <a:solidFill>
                  <a:srgbClr val="001C85"/>
                </a:solidFill>
                <a:latin typeface="PT Serif"/>
              </a:rPr>
              <a:t>Созданы:</a:t>
            </a:r>
            <a:endParaRPr lang="ru-RU" sz="2800" b="1" dirty="0">
              <a:solidFill>
                <a:srgbClr val="001C85"/>
              </a:solidFill>
              <a:latin typeface="PT Serif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36231" y="5228372"/>
            <a:ext cx="62281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Clr>
                <a:srgbClr val="001C85"/>
              </a:buClr>
              <a:buSzPct val="122000"/>
              <a:buFont typeface="Wingdings" panose="05000000000000000000" pitchFamily="2" charset="2"/>
              <a:buChar char="§"/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национальный</a:t>
            </a:r>
            <a:r>
              <a:rPr lang="ru-RU" sz="2400" dirty="0">
                <a:solidFill>
                  <a:srgbClr val="595959"/>
                </a:solidFill>
              </a:rPr>
              <a:t> </a:t>
            </a:r>
            <a:r>
              <a:rPr lang="ru-RU" sz="2400" b="1" dirty="0">
                <a:solidFill>
                  <a:srgbClr val="001C85"/>
                </a:solidFill>
                <a:latin typeface="PT Serif"/>
              </a:rPr>
              <a:t>молодежный</a:t>
            </a:r>
            <a:r>
              <a:rPr lang="ru-RU" sz="2400" dirty="0">
                <a:solidFill>
                  <a:srgbClr val="595959"/>
                </a:solidFill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симфонический</a:t>
            </a:r>
            <a:r>
              <a:rPr lang="ru-RU" sz="2400" dirty="0">
                <a:solidFill>
                  <a:srgbClr val="595959"/>
                </a:solidFill>
              </a:rPr>
              <a:t> </a:t>
            </a:r>
            <a:r>
              <a:rPr lang="ru-RU" sz="2400" b="1" dirty="0">
                <a:solidFill>
                  <a:srgbClr val="001C85"/>
                </a:solidFill>
                <a:latin typeface="PT Serif"/>
              </a:rPr>
              <a:t>оркестр</a:t>
            </a:r>
            <a:endParaRPr lang="ru-RU" sz="2400" b="1" dirty="0">
              <a:solidFill>
                <a:srgbClr val="001C85"/>
              </a:solidFill>
              <a:latin typeface="PT Serif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29432" y="3881544"/>
            <a:ext cx="7020342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формат: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творческие смены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где преподают выдающиеся деятели культуры и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искусства;</a:t>
            </a:r>
          </a:p>
        </p:txBody>
      </p:sp>
    </p:spTree>
    <p:extLst>
      <p:ext uri="{BB962C8B-B14F-4D97-AF65-F5344CB8AC3E}">
        <p14:creationId xmlns:p14="http://schemas.microsoft.com/office/powerpoint/2010/main" val="1093930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ADBBE913-12FF-4B9C-B36F-C15E78AC2972}"/>
              </a:ext>
            </a:extLst>
          </p:cNvPr>
          <p:cNvSpPr/>
          <p:nvPr/>
        </p:nvSpPr>
        <p:spPr>
          <a:xfrm>
            <a:off x="982663" y="404813"/>
            <a:ext cx="8136666" cy="1056323"/>
          </a:xfrm>
          <a:prstGeom prst="rect">
            <a:avLst/>
          </a:prstGeom>
          <a:pattFill prst="ltHorz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8575">
            <a:solidFill>
              <a:srgbClr val="001C85"/>
            </a:solidFill>
          </a:ln>
          <a:effectLst>
            <a:outerShdw blurRad="304800" dist="152400" dir="2700000" sx="95000" sy="95000" algn="tl" rotWithShape="0">
              <a:prstClr val="black">
                <a:alpha val="20000"/>
              </a:prstClr>
            </a:outerShdw>
          </a:effectLst>
          <a:scene3d>
            <a:camera prst="orthographicFront"/>
            <a:lightRig rig="fla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marL="0" marR="0" lvl="0" indent="0" algn="ctr" defTabSz="1422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Федеральный проект 2. 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«Творческие люди»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1C85"/>
              </a:solidFill>
              <a:effectLst/>
              <a:uLnTx/>
              <a:uFillTx/>
              <a:latin typeface="PT Serif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9CD8345E-0AD1-49B8-B49F-65AB04C5A5AA}"/>
              </a:ext>
            </a:extLst>
          </p:cNvPr>
          <p:cNvCxnSpPr>
            <a:cxnSpLocks/>
          </p:cNvCxnSpPr>
          <p:nvPr/>
        </p:nvCxnSpPr>
        <p:spPr>
          <a:xfrm>
            <a:off x="3606864" y="1804307"/>
            <a:ext cx="0" cy="4809744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1C788B78-02F1-4EFE-BA6D-A26CB3456F29}"/>
              </a:ext>
            </a:extLst>
          </p:cNvPr>
          <p:cNvGrpSpPr/>
          <p:nvPr/>
        </p:nvGrpSpPr>
        <p:grpSpPr>
          <a:xfrm>
            <a:off x="3983306" y="1908549"/>
            <a:ext cx="7973133" cy="4601260"/>
            <a:chOff x="3983306" y="1804308"/>
            <a:chExt cx="7973133" cy="4601260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="" xmlns:a16="http://schemas.microsoft.com/office/drawing/2014/main" id="{B30E15D5-9185-423C-8E29-DDBA2CD76E38}"/>
                </a:ext>
              </a:extLst>
            </p:cNvPr>
            <p:cNvSpPr/>
            <p:nvPr/>
          </p:nvSpPr>
          <p:spPr>
            <a:xfrm>
              <a:off x="8239603" y="1804308"/>
              <a:ext cx="3716836" cy="46012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tabLst/>
                <a:defRPr/>
              </a:pPr>
              <a:r>
                <a:rPr lang="ru-RU" sz="2000" b="1" dirty="0">
                  <a:solidFill>
                    <a:srgbClr val="001C85"/>
                  </a:solidFill>
                  <a:latin typeface="+mj-lt"/>
                </a:rPr>
                <a:t>Реализовано</a:t>
              </a: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: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120 передвижных 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выставок ведущих федеральных музеев в регионах</a:t>
              </a: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01C85"/>
                </a:buClr>
                <a:buSzPct val="122000"/>
                <a:tabLst/>
                <a:defRPr/>
              </a:pPr>
              <a:r>
                <a: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    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30 крупных театральных проектов</a:t>
              </a: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01C85"/>
                </a:buClr>
                <a:buSzPct val="122000"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    </a:t>
              </a:r>
            </a:p>
            <a:p>
              <a:pPr marL="342900" indent="-342900">
                <a:spcAft>
                  <a:spcPts val="60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defRPr/>
              </a:pPr>
              <a:r>
                <a:rPr lang="ru-RU" sz="2000" b="1" dirty="0">
                  <a:solidFill>
                    <a:srgbClr val="001C85"/>
                  </a:solidFill>
                  <a:latin typeface="+mj-lt"/>
                </a:rPr>
                <a:t>480 000 школьников </a:t>
              </a:r>
              <a:r>
                <a:rPr lang="ru-RU" sz="2000" dirty="0">
                  <a:solidFill>
                    <a:prstClr val="black"/>
                  </a:solidFill>
                </a:rPr>
                <a:t>стали участниками программы </a:t>
              </a:r>
              <a:r>
                <a:rPr lang="ru-RU" sz="2000" b="1" dirty="0">
                  <a:solidFill>
                    <a:srgbClr val="001C85"/>
                  </a:solidFill>
                  <a:latin typeface="+mj-lt"/>
                </a:rPr>
                <a:t>культурно-познавательного туризма</a:t>
              </a: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="" xmlns:a16="http://schemas.microsoft.com/office/drawing/2014/main" id="{A463F458-BCFB-4091-B0B9-20FE39FA3C43}"/>
                </a:ext>
              </a:extLst>
            </p:cNvPr>
            <p:cNvSpPr/>
            <p:nvPr/>
          </p:nvSpPr>
          <p:spPr>
            <a:xfrm>
              <a:off x="3983306" y="1804308"/>
              <a:ext cx="3863236" cy="40934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PT Serif"/>
                  <a:ea typeface="+mn-ea"/>
                  <a:cs typeface="+mn-cs"/>
                </a:rPr>
                <a:t>Создан</a:t>
              </a:r>
              <a:r>
                <a:rPr kumimoji="0" lang="ru-RU" sz="2000" b="1" i="0" u="none" strike="noStrike" kern="1200" cap="none" spc="0" normalizeH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PT Serif"/>
                  <a:ea typeface="+mn-ea"/>
                  <a:cs typeface="+mn-cs"/>
                </a:rPr>
                <a:t> 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федеральный </a:t>
              </a: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PT Serif"/>
                  <a:ea typeface="+mn-ea"/>
                  <a:cs typeface="+mn-cs"/>
                </a:rPr>
                <a:t>центр повышения квалификации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менеджеров культуры </a:t>
              </a:r>
            </a:p>
            <a:p>
              <a:pPr marR="0" lvl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1C85"/>
                </a:buClr>
                <a:buSzPct val="122000"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    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PT Serif"/>
                  <a:ea typeface="+mn-ea"/>
                  <a:cs typeface="+mn-cs"/>
                </a:rPr>
                <a:t>Обучено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PT Serif"/>
                  <a:ea typeface="+mn-ea"/>
                  <a:cs typeface="+mn-cs"/>
                </a:rPr>
                <a:t>60 тыс. человек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в рамках программы </a:t>
              </a: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PT Serif"/>
                  <a:ea typeface="+mn-ea"/>
                  <a:cs typeface="+mn-cs"/>
                </a:rPr>
                <a:t>«Профессионалы культуры»</a:t>
              </a: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1C85"/>
                </a:buClr>
                <a:buSzPct val="122000"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PT Serif"/>
                  <a:ea typeface="+mn-ea"/>
                  <a:cs typeface="+mn-cs"/>
                </a:rPr>
                <a:t>  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 Выявлено </a:t>
              </a: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PT Serif"/>
                  <a:ea typeface="+mn-ea"/>
                  <a:cs typeface="+mn-cs"/>
                </a:rPr>
                <a:t>«Топ-100 Менеджеров культуры»</a:t>
              </a:r>
            </a:p>
          </p:txBody>
        </p:sp>
      </p:grp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D36173F1-2129-4A0B-9E6B-9ADB1F0EABCD}"/>
              </a:ext>
            </a:extLst>
          </p:cNvPr>
          <p:cNvSpPr/>
          <p:nvPr/>
        </p:nvSpPr>
        <p:spPr>
          <a:xfrm>
            <a:off x="903133" y="3646241"/>
            <a:ext cx="266310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Целевые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показатели </a:t>
            </a:r>
          </a:p>
        </p:txBody>
      </p:sp>
    </p:spTree>
    <p:extLst>
      <p:ext uri="{BB962C8B-B14F-4D97-AF65-F5344CB8AC3E}">
        <p14:creationId xmlns:p14="http://schemas.microsoft.com/office/powerpoint/2010/main" val="307659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ADBBE913-12FF-4B9C-B36F-C15E78AC2972}"/>
              </a:ext>
            </a:extLst>
          </p:cNvPr>
          <p:cNvSpPr/>
          <p:nvPr/>
        </p:nvSpPr>
        <p:spPr>
          <a:xfrm>
            <a:off x="982663" y="404813"/>
            <a:ext cx="8136666" cy="1056323"/>
          </a:xfrm>
          <a:prstGeom prst="rect">
            <a:avLst/>
          </a:prstGeom>
          <a:pattFill prst="ltHorz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8575">
            <a:solidFill>
              <a:srgbClr val="001C85"/>
            </a:solidFill>
          </a:ln>
          <a:effectLst>
            <a:outerShdw blurRad="304800" dist="152400" dir="2700000" sx="95000" sy="95000" algn="tl" rotWithShape="0">
              <a:prstClr val="black">
                <a:alpha val="20000"/>
              </a:prstClr>
            </a:outerShdw>
          </a:effectLst>
          <a:scene3d>
            <a:camera prst="orthographicFront"/>
            <a:lightRig rig="fla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marL="0" marR="0" lvl="0" indent="0" algn="ctr" defTabSz="1422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Федеральный проект 2. 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«Творческие люди»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1C85"/>
              </a:solidFill>
              <a:effectLst/>
              <a:uLnTx/>
              <a:uFillTx/>
              <a:latin typeface="PT Serif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9CD8345E-0AD1-49B8-B49F-65AB04C5A5AA}"/>
              </a:ext>
            </a:extLst>
          </p:cNvPr>
          <p:cNvCxnSpPr>
            <a:cxnSpLocks/>
          </p:cNvCxnSpPr>
          <p:nvPr/>
        </p:nvCxnSpPr>
        <p:spPr>
          <a:xfrm>
            <a:off x="3608905" y="2127450"/>
            <a:ext cx="0" cy="4114800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615E73ED-E5E5-4015-A3A0-19C39063CC17}"/>
              </a:ext>
            </a:extLst>
          </p:cNvPr>
          <p:cNvSpPr/>
          <p:nvPr/>
        </p:nvSpPr>
        <p:spPr>
          <a:xfrm>
            <a:off x="903133" y="3646241"/>
            <a:ext cx="266310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Целевые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показатели 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6B8BFAF-BF65-4B67-8DD9-62D151003B91}"/>
              </a:ext>
            </a:extLst>
          </p:cNvPr>
          <p:cNvGrpSpPr/>
          <p:nvPr/>
        </p:nvGrpSpPr>
        <p:grpSpPr>
          <a:xfrm>
            <a:off x="3983306" y="2246303"/>
            <a:ext cx="7806987" cy="3877095"/>
            <a:chOff x="3991457" y="2258379"/>
            <a:chExt cx="7806987" cy="2474622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="" xmlns:a16="http://schemas.microsoft.com/office/drawing/2014/main" id="{B30E15D5-9185-423C-8E29-DDBA2CD76E38}"/>
                </a:ext>
              </a:extLst>
            </p:cNvPr>
            <p:cNvSpPr/>
            <p:nvPr/>
          </p:nvSpPr>
          <p:spPr>
            <a:xfrm>
              <a:off x="8081608" y="2414966"/>
              <a:ext cx="3716836" cy="23180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РВИО - программа увековечивания памяти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 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(создание и установка 40 памятников; военно-исторические лагеря для более 8000 тысяч детей)</a:t>
              </a: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Программа «Волонтеры культуры» 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(100 000 волонтеров, более 1000 памятников)</a:t>
              </a: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="" xmlns:a16="http://schemas.microsoft.com/office/drawing/2014/main" id="{A463F458-BCFB-4091-B0B9-20FE39FA3C43}"/>
                </a:ext>
              </a:extLst>
            </p:cNvPr>
            <p:cNvSpPr/>
            <p:nvPr/>
          </p:nvSpPr>
          <p:spPr>
            <a:xfrm>
              <a:off x="3991457" y="2258379"/>
              <a:ext cx="3863236" cy="24698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Учреждено 30 грантов  ежегодно</a:t>
              </a: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самодеятельным творческим коллективам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endPara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endPara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endPara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Поддержано не менее 100 </a:t>
              </a:r>
              <a:r>
                <a:rPr kumimoji="0" lang="ru-RU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стартапов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 </a:t>
              </a:r>
              <a:r>
                <a: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ea typeface="+mn-ea"/>
                  <a:cs typeface="+mn-cs"/>
                </a:rPr>
                <a:t>некоммерческих организаций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01C85"/>
                </a:buClr>
                <a:buSzPct val="122000"/>
                <a:buFont typeface="Wingdings" panose="05000000000000000000" pitchFamily="2" charset="2"/>
                <a:buChar char="§"/>
                <a:tabLst/>
                <a:defRPr/>
              </a:pP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8816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81DAF0AC-5DC7-4CF9-8623-60DA50A157EC}"/>
              </a:ext>
            </a:extLst>
          </p:cNvPr>
          <p:cNvCxnSpPr>
            <a:cxnSpLocks/>
          </p:cNvCxnSpPr>
          <p:nvPr/>
        </p:nvCxnSpPr>
        <p:spPr>
          <a:xfrm>
            <a:off x="3529584" y="2469898"/>
            <a:ext cx="0" cy="3190584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4A24E8EB-F391-44D8-90D5-4DC834874A88}"/>
              </a:ext>
            </a:extLst>
          </p:cNvPr>
          <p:cNvSpPr/>
          <p:nvPr/>
        </p:nvSpPr>
        <p:spPr>
          <a:xfrm>
            <a:off x="893989" y="3557359"/>
            <a:ext cx="226312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001C85"/>
                </a:solidFill>
                <a:latin typeface="+mj-lt"/>
              </a:rPr>
              <a:t>Цель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CE35ABA4-B9DE-45FE-8AD7-84FFE33889A9}"/>
              </a:ext>
            </a:extLst>
          </p:cNvPr>
          <p:cNvSpPr/>
          <p:nvPr/>
        </p:nvSpPr>
        <p:spPr>
          <a:xfrm>
            <a:off x="4035246" y="2578629"/>
            <a:ext cx="7419683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800" b="1" dirty="0">
                <a:solidFill>
                  <a:srgbClr val="001C85"/>
                </a:solidFill>
                <a:latin typeface="+mj-lt"/>
              </a:rPr>
              <a:t>Увеличение</a:t>
            </a:r>
            <a:r>
              <a:rPr lang="ru-RU" sz="2400" dirty="0">
                <a:solidFill>
                  <a:srgbClr val="5A4942"/>
                </a:solidFill>
              </a:rPr>
              <a:t> </a:t>
            </a:r>
            <a:r>
              <a:rPr lang="ru-RU" sz="2800" b="1" dirty="0">
                <a:solidFill>
                  <a:srgbClr val="001C85"/>
                </a:solidFill>
                <a:latin typeface="+mj-lt"/>
              </a:rPr>
              <a:t>к 2024 году числа обращений к цифровым ресурсам культуры в 10 раз</a:t>
            </a:r>
            <a:r>
              <a:rPr lang="ru-RU" sz="2400" dirty="0">
                <a:solidFill>
                  <a:srgbClr val="5A4942"/>
                </a:solidFill>
              </a:rPr>
              <a:t> путем повышения доступности к виртуальным залам и выставочным проектам снабженные цифровыми гидов в формате дополненной реальности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7DF4BE99-8081-45D6-9E04-0351B29DCD0D}"/>
              </a:ext>
            </a:extLst>
          </p:cNvPr>
          <p:cNvSpPr/>
          <p:nvPr/>
        </p:nvSpPr>
        <p:spPr>
          <a:xfrm>
            <a:off x="982662" y="404813"/>
            <a:ext cx="8399075" cy="1056323"/>
          </a:xfrm>
          <a:prstGeom prst="rect">
            <a:avLst/>
          </a:prstGeom>
          <a:pattFill prst="smCheck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8575">
            <a:solidFill>
              <a:srgbClr val="001C85"/>
            </a:solidFill>
          </a:ln>
          <a:effectLst>
            <a:outerShdw blurRad="304800" dist="152400" dir="2700000" sx="95000" sy="95000" algn="tl" rotWithShape="0">
              <a:prstClr val="black">
                <a:alpha val="20000"/>
              </a:prstClr>
            </a:outerShdw>
          </a:effectLst>
          <a:scene3d>
            <a:camera prst="orthographicFront"/>
            <a:lightRig rig="fla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Федеральный проект 3.  </a:t>
            </a:r>
            <a:r>
              <a:rPr lang="ru-RU" sz="3200" b="1" dirty="0">
                <a:solidFill>
                  <a:srgbClr val="001C85"/>
                </a:solidFill>
                <a:latin typeface="PT Serif"/>
              </a:rPr>
              <a:t>«Цифровая культура»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1C85"/>
              </a:solidFill>
              <a:effectLst/>
              <a:uLnTx/>
              <a:uFillTx/>
              <a:latin typeface="PT Serif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6217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9CD8345E-0AD1-49B8-B49F-65AB04C5A5AA}"/>
              </a:ext>
            </a:extLst>
          </p:cNvPr>
          <p:cNvCxnSpPr>
            <a:cxnSpLocks/>
          </p:cNvCxnSpPr>
          <p:nvPr/>
        </p:nvCxnSpPr>
        <p:spPr>
          <a:xfrm>
            <a:off x="3883225" y="2058264"/>
            <a:ext cx="0" cy="4223850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615E73ED-E5E5-4015-A3A0-19C39063CC17}"/>
              </a:ext>
            </a:extLst>
          </p:cNvPr>
          <p:cNvSpPr/>
          <p:nvPr/>
        </p:nvSpPr>
        <p:spPr>
          <a:xfrm>
            <a:off x="903133" y="3631580"/>
            <a:ext cx="266310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1C85"/>
                </a:solidFill>
                <a:latin typeface="+mj-lt"/>
              </a:rPr>
              <a:t>Целевые </a:t>
            </a:r>
          </a:p>
          <a:p>
            <a:r>
              <a:rPr lang="ru-RU" sz="3200" b="1" dirty="0">
                <a:solidFill>
                  <a:srgbClr val="001C85"/>
                </a:solidFill>
                <a:latin typeface="+mj-lt"/>
              </a:rPr>
              <a:t>показатели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E4ED93A9-A065-44C3-9091-B5C3A2BCAD03}"/>
              </a:ext>
            </a:extLst>
          </p:cNvPr>
          <p:cNvSpPr/>
          <p:nvPr/>
        </p:nvSpPr>
        <p:spPr>
          <a:xfrm>
            <a:off x="4447105" y="2106130"/>
            <a:ext cx="7010399" cy="4128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ru-RU" sz="2400" b="1" dirty="0">
                <a:solidFill>
                  <a:srgbClr val="001C85"/>
                </a:solidFill>
                <a:latin typeface="+mj-lt"/>
              </a:rPr>
              <a:t>К 2024 году:</a:t>
            </a:r>
          </a:p>
          <a:p>
            <a:pPr marL="342900" lvl="0" indent="-342900">
              <a:lnSpc>
                <a:spcPct val="120000"/>
              </a:lnSpc>
              <a:spcAft>
                <a:spcPts val="600"/>
              </a:spcAft>
              <a:buClr>
                <a:srgbClr val="001C85"/>
              </a:buClr>
              <a:buSzPct val="122000"/>
              <a:buFont typeface="Wingdings" panose="05000000000000000000" pitchFamily="2" charset="2"/>
              <a:buChar char="§"/>
            </a:pPr>
            <a:r>
              <a:rPr lang="ru-RU" sz="2000" dirty="0"/>
              <a:t>Создано </a:t>
            </a:r>
            <a:r>
              <a:rPr lang="ru-RU" sz="2000" b="1" dirty="0">
                <a:solidFill>
                  <a:srgbClr val="001C85"/>
                </a:solidFill>
                <a:latin typeface="+mj-lt"/>
              </a:rPr>
              <a:t>500 виртуальных концертных залов</a:t>
            </a:r>
          </a:p>
          <a:p>
            <a:pPr marL="342900" lvl="0" indent="-342900">
              <a:lnSpc>
                <a:spcPct val="120000"/>
              </a:lnSpc>
              <a:spcAft>
                <a:spcPts val="600"/>
              </a:spcAft>
              <a:buClr>
                <a:srgbClr val="001C85"/>
              </a:buClr>
              <a:buSzPct val="122000"/>
              <a:buFont typeface="Wingdings" panose="05000000000000000000" pitchFamily="2" charset="2"/>
              <a:buChar char="§"/>
            </a:pPr>
            <a:r>
              <a:rPr lang="ru-RU" sz="2000" dirty="0"/>
              <a:t>Обеспечено </a:t>
            </a:r>
            <a:r>
              <a:rPr lang="ru-RU" sz="2000" b="1" dirty="0">
                <a:solidFill>
                  <a:srgbClr val="001C85"/>
                </a:solidFill>
                <a:latin typeface="+mj-lt"/>
              </a:rPr>
              <a:t>ежегодно 100 онлайн трансляций мероприятий учреждений культуры</a:t>
            </a:r>
            <a:r>
              <a:rPr lang="ru-RU" sz="2000" b="1" dirty="0">
                <a:solidFill>
                  <a:srgbClr val="001C85"/>
                </a:solidFill>
              </a:rPr>
              <a:t>  </a:t>
            </a:r>
            <a:r>
              <a:rPr lang="ru-RU" sz="2000" dirty="0"/>
              <a:t>на портале «Культура РФ»</a:t>
            </a:r>
          </a:p>
          <a:p>
            <a:pPr marL="342900" lvl="0" indent="-342900">
              <a:lnSpc>
                <a:spcPct val="120000"/>
              </a:lnSpc>
              <a:spcAft>
                <a:spcPts val="600"/>
              </a:spcAft>
              <a:buClr>
                <a:srgbClr val="001C85"/>
              </a:buClr>
              <a:buSzPct val="122000"/>
              <a:buFont typeface="Wingdings" panose="05000000000000000000" pitchFamily="2" charset="2"/>
              <a:buChar char="§"/>
            </a:pPr>
            <a:r>
              <a:rPr lang="ru-RU" sz="2000" b="1" dirty="0">
                <a:solidFill>
                  <a:srgbClr val="001C85"/>
                </a:solidFill>
                <a:latin typeface="+mj-lt"/>
              </a:rPr>
              <a:t>Оцифровано 48 тысяч книжных памятников (НЭБ)</a:t>
            </a:r>
          </a:p>
          <a:p>
            <a:pPr marL="342900" lvl="0" indent="-342900">
              <a:lnSpc>
                <a:spcPct val="120000"/>
              </a:lnSpc>
              <a:spcAft>
                <a:spcPts val="600"/>
              </a:spcAft>
              <a:buClr>
                <a:srgbClr val="001C85"/>
              </a:buClr>
              <a:buSzPct val="122000"/>
              <a:buFont typeface="Wingdings" panose="05000000000000000000" pitchFamily="2" charset="2"/>
              <a:buChar char="§"/>
            </a:pPr>
            <a:r>
              <a:rPr lang="ru-RU" sz="2000" dirty="0"/>
              <a:t>Поддержано</a:t>
            </a:r>
            <a:r>
              <a:rPr lang="ru-RU" sz="2000" b="1" dirty="0">
                <a:solidFill>
                  <a:srgbClr val="001C85"/>
                </a:solidFill>
              </a:rPr>
              <a:t> </a:t>
            </a:r>
            <a:r>
              <a:rPr lang="ru-RU" sz="2000" b="1" dirty="0">
                <a:solidFill>
                  <a:srgbClr val="001C85"/>
                </a:solidFill>
                <a:latin typeface="+mj-lt"/>
              </a:rPr>
              <a:t>более 550 выставочных проектов</a:t>
            </a:r>
            <a:r>
              <a:rPr lang="ru-RU" sz="2000" dirty="0"/>
              <a:t>, снабженных цифровыми гидами в формате дополненной реальности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35E8C04E-194C-4B1E-939D-DE8B4EE753EB}"/>
              </a:ext>
            </a:extLst>
          </p:cNvPr>
          <p:cNvSpPr/>
          <p:nvPr/>
        </p:nvSpPr>
        <p:spPr>
          <a:xfrm>
            <a:off x="982662" y="404813"/>
            <a:ext cx="8399075" cy="1056323"/>
          </a:xfrm>
          <a:prstGeom prst="rect">
            <a:avLst/>
          </a:prstGeom>
          <a:pattFill prst="smCheck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8575">
            <a:solidFill>
              <a:srgbClr val="001C85"/>
            </a:solidFill>
          </a:ln>
          <a:effectLst>
            <a:outerShdw blurRad="304800" dist="152400" dir="2700000" sx="95000" sy="95000" algn="tl" rotWithShape="0">
              <a:prstClr val="black">
                <a:alpha val="20000"/>
              </a:prstClr>
            </a:outerShdw>
          </a:effectLst>
          <a:scene3d>
            <a:camera prst="orthographicFront"/>
            <a:lightRig rig="fla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Федеральный проект 3.  </a:t>
            </a:r>
            <a:r>
              <a:rPr lang="ru-RU" sz="3200" b="1" dirty="0">
                <a:solidFill>
                  <a:srgbClr val="001C85"/>
                </a:solidFill>
                <a:latin typeface="PT Serif"/>
              </a:rPr>
              <a:t>«Цифровая культура»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1C85"/>
              </a:solidFill>
              <a:effectLst/>
              <a:uLnTx/>
              <a:uFillTx/>
              <a:latin typeface="PT Serif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778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76D80E9C-CC08-4F32-B77F-31069C328B53}"/>
              </a:ext>
            </a:extLst>
          </p:cNvPr>
          <p:cNvCxnSpPr>
            <a:cxnSpLocks/>
          </p:cNvCxnSpPr>
          <p:nvPr/>
        </p:nvCxnSpPr>
        <p:spPr>
          <a:xfrm>
            <a:off x="5072535" y="1196086"/>
            <a:ext cx="0" cy="4681728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386E462-2385-48FA-A8D0-E09E9DD2BB4A}"/>
              </a:ext>
            </a:extLst>
          </p:cNvPr>
          <p:cNvSpPr/>
          <p:nvPr/>
        </p:nvSpPr>
        <p:spPr>
          <a:xfrm>
            <a:off x="909511" y="2446523"/>
            <a:ext cx="3724096" cy="21259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Указ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lnSpc>
                <a:spcPct val="130000"/>
              </a:lnSpc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Президента </a:t>
            </a:r>
          </a:p>
          <a:p>
            <a:pPr>
              <a:lnSpc>
                <a:spcPct val="130000"/>
              </a:lnSpc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Российской Федерации</a:t>
            </a:r>
          </a:p>
          <a:p>
            <a:pPr>
              <a:lnSpc>
                <a:spcPct val="130000"/>
              </a:lnSpc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 7 мая 2018 г. 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№204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C7D477A5-7833-4176-9892-E2FE35F06F36}"/>
              </a:ext>
            </a:extLst>
          </p:cNvPr>
          <p:cNvSpPr/>
          <p:nvPr/>
        </p:nvSpPr>
        <p:spPr>
          <a:xfrm>
            <a:off x="5523720" y="1824622"/>
            <a:ext cx="5853362" cy="3369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</a:pPr>
            <a:r>
              <a:rPr lang="ru-RU" sz="3600" b="1" dirty="0">
                <a:solidFill>
                  <a:srgbClr val="001C85"/>
                </a:solidFill>
                <a:latin typeface="PT Serif"/>
              </a:rPr>
              <a:t>«О национальных целях </a:t>
            </a:r>
          </a:p>
          <a:p>
            <a:pPr lvl="0">
              <a:lnSpc>
                <a:spcPct val="120000"/>
              </a:lnSpc>
            </a:pPr>
            <a:r>
              <a:rPr lang="ru-RU" sz="3600" b="1" dirty="0">
                <a:solidFill>
                  <a:srgbClr val="001C85"/>
                </a:solidFill>
                <a:latin typeface="PT Serif"/>
              </a:rPr>
              <a:t>и стратегических </a:t>
            </a:r>
          </a:p>
          <a:p>
            <a:pPr lvl="0">
              <a:lnSpc>
                <a:spcPct val="120000"/>
              </a:lnSpc>
            </a:pPr>
            <a:r>
              <a:rPr lang="ru-RU" sz="3600" b="1" dirty="0">
                <a:solidFill>
                  <a:srgbClr val="001C85"/>
                </a:solidFill>
                <a:latin typeface="PT Serif"/>
              </a:rPr>
              <a:t>задачах развития </a:t>
            </a:r>
          </a:p>
          <a:p>
            <a:pPr lvl="0">
              <a:lnSpc>
                <a:spcPct val="120000"/>
              </a:lnSpc>
            </a:pPr>
            <a:r>
              <a:rPr lang="ru-RU" sz="3600" b="1" dirty="0">
                <a:solidFill>
                  <a:srgbClr val="001C85"/>
                </a:solidFill>
                <a:latin typeface="PT Serif"/>
              </a:rPr>
              <a:t>Российской Федерации </a:t>
            </a:r>
          </a:p>
          <a:p>
            <a:pPr lvl="0">
              <a:lnSpc>
                <a:spcPct val="120000"/>
              </a:lnSpc>
            </a:pPr>
            <a:r>
              <a:rPr lang="ru-RU" sz="3600" b="1" dirty="0">
                <a:solidFill>
                  <a:srgbClr val="001C85"/>
                </a:solidFill>
                <a:latin typeface="PT Serif"/>
              </a:rPr>
              <a:t>на период до 2024 года»</a:t>
            </a:r>
          </a:p>
        </p:txBody>
      </p:sp>
    </p:spTree>
    <p:extLst>
      <p:ext uri="{BB962C8B-B14F-4D97-AF65-F5344CB8AC3E}">
        <p14:creationId xmlns:p14="http://schemas.microsoft.com/office/powerpoint/2010/main" val="297705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8766" y="2426242"/>
            <a:ext cx="3774268" cy="181588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1C85"/>
                </a:solidFill>
                <a:latin typeface="+mj-lt"/>
              </a:rPr>
              <a:t>Нормативная и методическая база </a:t>
            </a:r>
          </a:p>
          <a:p>
            <a:r>
              <a:rPr lang="ru-RU" sz="2800" b="1" dirty="0">
                <a:solidFill>
                  <a:srgbClr val="001C85"/>
                </a:solidFill>
                <a:latin typeface="+mj-lt"/>
              </a:rPr>
              <a:t>для разработки </a:t>
            </a:r>
          </a:p>
          <a:p>
            <a:r>
              <a:rPr lang="ru-RU" sz="2800" b="1" dirty="0">
                <a:solidFill>
                  <a:srgbClr val="001C85"/>
                </a:solidFill>
                <a:latin typeface="+mj-lt"/>
              </a:rPr>
              <a:t>проекта 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="" xmlns:a16="http://schemas.microsoft.com/office/drawing/2014/main" id="{93FE433E-AE65-466A-8C89-2BBC7E50FE47}"/>
              </a:ext>
            </a:extLst>
          </p:cNvPr>
          <p:cNvGrpSpPr/>
          <p:nvPr/>
        </p:nvGrpSpPr>
        <p:grpSpPr>
          <a:xfrm>
            <a:off x="4393499" y="625014"/>
            <a:ext cx="7354920" cy="5631328"/>
            <a:chOff x="5000115" y="852823"/>
            <a:chExt cx="6268650" cy="5631328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000115" y="3437163"/>
              <a:ext cx="6041538" cy="304698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§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</a:rPr>
                <a:t>Методические Указания </a:t>
              </a:r>
              <a:r>
                <a:rPr lang="ru-RU" sz="2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по разработке национальных проектов (программ) от 4 июня 2018 г. </a:t>
              </a:r>
              <a:r>
                <a:rPr lang="ru-RU" sz="2400" b="1" dirty="0">
                  <a:solidFill>
                    <a:srgbClr val="001C85"/>
                  </a:solidFill>
                  <a:latin typeface="+mj-lt"/>
                </a:rPr>
                <a:t>№4072п-П6</a:t>
              </a:r>
              <a:r>
                <a:rPr lang="ru-RU" sz="2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</a:t>
              </a:r>
              <a:r>
                <a:rPr lang="ru-RU" sz="2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утверждены </a:t>
              </a:r>
              <a:r>
                <a:rPr lang="ru-RU" sz="2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Председателем Правительства </a:t>
              </a:r>
              <a:r>
                <a:rPr lang="ru-RU" sz="2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РФ</a:t>
              </a:r>
            </a:p>
            <a:p>
              <a:endPara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marL="342900" indent="-342900">
                <a:buFont typeface="Wingdings" panose="05000000000000000000" pitchFamily="2" charset="2"/>
                <a:buChar char="§"/>
              </a:pPr>
              <a:r>
                <a:rPr lang="ru-RU" sz="2400" b="1" dirty="0" smtClean="0">
                  <a:solidFill>
                    <a:srgbClr val="002060"/>
                  </a:solidFill>
                  <a:latin typeface="+mj-lt"/>
                </a:rPr>
                <a:t>Методические разъяснения</a:t>
              </a:r>
              <a:r>
                <a:rPr lang="ru-RU" sz="2400" dirty="0" smtClean="0">
                  <a:solidFill>
                    <a:srgbClr val="002060"/>
                  </a:solidFill>
                  <a:latin typeface="+mj-lt"/>
                </a:rPr>
                <a:t> </a:t>
              </a:r>
              <a:r>
                <a:rPr lang="ru-RU" sz="2000" dirty="0" smtClean="0">
                  <a:solidFill>
                    <a:schemeClr val="bg2">
                      <a:lumMod val="25000"/>
                    </a:schemeClr>
                  </a:solidFill>
                  <a:latin typeface="+mj-lt"/>
                </a:rPr>
                <a:t>Аппарата Правительства </a:t>
              </a:r>
              <a:r>
                <a:rPr lang="ru-RU" sz="2000" dirty="0" smtClean="0">
                  <a:solidFill>
                    <a:schemeClr val="bg2">
                      <a:lumMod val="25000"/>
                    </a:schemeClr>
                  </a:solidFill>
                  <a:latin typeface="+mj-lt"/>
                </a:rPr>
                <a:t>РФ </a:t>
              </a:r>
              <a:r>
                <a:rPr lang="ru-RU" sz="2000" dirty="0" smtClean="0">
                  <a:solidFill>
                    <a:schemeClr val="bg2">
                      <a:lumMod val="25000"/>
                    </a:schemeClr>
                  </a:solidFill>
                  <a:latin typeface="+mj-lt"/>
                </a:rPr>
                <a:t>по заполнению форм паспортов национальных проектов (программ) и федеральных проектов</a:t>
              </a:r>
              <a:r>
                <a:rPr lang="ru-RU" sz="2000" dirty="0">
                  <a:solidFill>
                    <a:schemeClr val="bg2">
                      <a:lumMod val="25000"/>
                    </a:schemeClr>
                  </a:solidFill>
                  <a:latin typeface="+mj-lt"/>
                </a:rPr>
                <a:t> от 13.06.2018</a:t>
              </a:r>
              <a:r>
                <a:rPr lang="ru-RU" sz="2000" dirty="0" smtClean="0">
                  <a:solidFill>
                    <a:schemeClr val="bg2">
                      <a:lumMod val="25000"/>
                    </a:schemeClr>
                  </a:solidFill>
                  <a:latin typeface="+mj-lt"/>
                </a:rPr>
                <a:t>  </a:t>
              </a:r>
              <a:r>
                <a:rPr lang="ru-RU" sz="2000" b="1" dirty="0" smtClean="0">
                  <a:solidFill>
                    <a:srgbClr val="002060"/>
                  </a:solidFill>
                  <a:latin typeface="+mj-lt"/>
                </a:rPr>
                <a:t>№П6-29821 </a:t>
              </a:r>
              <a:endParaRPr lang="ru-RU" sz="2000" b="1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034143" y="852823"/>
              <a:ext cx="6234622" cy="107721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§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</a:rPr>
                <a:t>Постановление</a:t>
              </a:r>
              <a:r>
                <a:rPr lang="ru-RU" sz="2000" b="1" dirty="0">
                  <a:solidFill>
                    <a:srgbClr val="001C85"/>
                  </a:solidFill>
                  <a:latin typeface="+mj-lt"/>
                </a:rPr>
                <a:t> </a:t>
              </a:r>
              <a:r>
                <a:rPr lang="ru-RU" sz="2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Правительства </a:t>
              </a:r>
              <a:r>
                <a:rPr lang="ru-RU" sz="2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РФ  </a:t>
              </a:r>
              <a:r>
                <a:rPr lang="ru-RU" sz="2000" dirty="0">
                  <a:solidFill>
                    <a:schemeClr val="bg2">
                      <a:lumMod val="25000"/>
                    </a:schemeClr>
                  </a:solidFill>
                </a:rPr>
                <a:t>от </a:t>
              </a:r>
              <a:r>
                <a:rPr lang="ru-RU" sz="2000" dirty="0" smtClean="0">
                  <a:solidFill>
                    <a:schemeClr val="bg2">
                      <a:lumMod val="25000"/>
                    </a:schemeClr>
                  </a:solidFill>
                </a:rPr>
                <a:t>15.10. </a:t>
              </a:r>
              <a:r>
                <a:rPr lang="ru-RU" sz="2000" dirty="0">
                  <a:solidFill>
                    <a:schemeClr val="bg2">
                      <a:lumMod val="25000"/>
                    </a:schemeClr>
                  </a:solidFill>
                </a:rPr>
                <a:t>2016 г</a:t>
              </a:r>
              <a:r>
                <a:rPr lang="ru-RU" sz="2000" b="1" dirty="0">
                  <a:solidFill>
                    <a:srgbClr val="002060"/>
                  </a:solidFill>
                </a:rPr>
                <a:t>. </a:t>
              </a:r>
              <a:r>
                <a:rPr lang="ru-RU" sz="2000" b="1" dirty="0">
                  <a:solidFill>
                    <a:srgbClr val="001C85"/>
                  </a:solidFill>
                  <a:latin typeface="+mj-lt"/>
                </a:rPr>
                <a:t>№1050 </a:t>
              </a:r>
              <a:r>
                <a:rPr lang="ru-RU" sz="2000" b="1" dirty="0" smtClean="0">
                  <a:solidFill>
                    <a:srgbClr val="001C85"/>
                  </a:solidFill>
                  <a:latin typeface="+mj-lt"/>
                </a:rPr>
                <a:t> </a:t>
              </a:r>
              <a:r>
                <a:rPr lang="ru-RU" sz="2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Об </a:t>
              </a:r>
              <a:r>
                <a:rPr lang="ru-RU" sz="2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организации проектной деятельности  в Правительстве Российской </a:t>
              </a:r>
              <a:r>
                <a:rPr lang="ru-RU" sz="2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Федерации</a:t>
              </a:r>
              <a:endPara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" name="Прямоугольник 1"/>
            <p:cNvSpPr/>
            <p:nvPr/>
          </p:nvSpPr>
          <p:spPr>
            <a:xfrm>
              <a:off x="5000115" y="2298881"/>
              <a:ext cx="6227346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lvl="0" indent="-342900">
                <a:buFont typeface="Wingdings" panose="05000000000000000000" pitchFamily="2" charset="2"/>
                <a:buChar char="§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</a:rPr>
                <a:t>Поручение</a:t>
              </a:r>
              <a:r>
                <a:rPr lang="ru-RU" sz="2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Правительства </a:t>
              </a:r>
              <a:r>
                <a:rPr lang="ru-RU" sz="2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РФ  от </a:t>
              </a:r>
              <a:r>
                <a:rPr lang="ru-RU" sz="2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18.05.2018 </a:t>
              </a:r>
              <a:endPara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lvl="0"/>
              <a:r>
                <a:rPr lang="ru-RU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 </a:t>
              </a:r>
              <a:r>
                <a:rPr lang="ru-RU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    </a:t>
              </a:r>
              <a:r>
                <a:rPr lang="ru-RU" sz="2000" b="1" dirty="0" smtClean="0">
                  <a:solidFill>
                    <a:srgbClr val="001C85"/>
                  </a:solidFill>
                  <a:latin typeface="+mj-lt"/>
                </a:rPr>
                <a:t>№</a:t>
              </a:r>
              <a:r>
                <a:rPr lang="ru-RU" sz="2000" b="1" dirty="0">
                  <a:solidFill>
                    <a:srgbClr val="001C85"/>
                  </a:solidFill>
                  <a:latin typeface="+mj-lt"/>
                </a:rPr>
                <a:t>ДМ П-13-2858 </a:t>
              </a:r>
              <a:r>
                <a:rPr lang="ru-RU" sz="2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О </a:t>
              </a:r>
              <a:r>
                <a:rPr lang="ru-RU" sz="2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разработке </a:t>
              </a:r>
              <a:r>
                <a:rPr lang="ru-RU" sz="2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национальных проектов    </a:t>
              </a:r>
              <a:endPara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521C3C51-6024-4328-928B-6D79733D6F97}"/>
              </a:ext>
            </a:extLst>
          </p:cNvPr>
          <p:cNvCxnSpPr>
            <a:cxnSpLocks/>
          </p:cNvCxnSpPr>
          <p:nvPr/>
        </p:nvCxnSpPr>
        <p:spPr>
          <a:xfrm>
            <a:off x="4262677" y="864688"/>
            <a:ext cx="0" cy="5672471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711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6587" y="2777767"/>
            <a:ext cx="3288940" cy="1445341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1C85"/>
                </a:solidFill>
              </a:rPr>
              <a:t>Что необходимо сделать 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86357" y="469108"/>
            <a:ext cx="7842407" cy="5962865"/>
          </a:xfrm>
        </p:spPr>
        <p:txBody>
          <a:bodyPr>
            <a:noAutofit/>
          </a:bodyPr>
          <a:lstStyle/>
          <a:p>
            <a:pPr marL="360000">
              <a:lnSpc>
                <a:spcPct val="110000"/>
              </a:lnSpc>
              <a:buClr>
                <a:srgbClr val="001C85"/>
              </a:buClr>
              <a:buSzPct val="122000"/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Создать </a:t>
            </a:r>
            <a:r>
              <a:rPr lang="ru-RU" sz="2200" b="1" dirty="0">
                <a:solidFill>
                  <a:srgbClr val="001C85"/>
                </a:solidFill>
                <a:latin typeface="+mj-lt"/>
              </a:rPr>
              <a:t>региональный проектный </a:t>
            </a:r>
            <a:r>
              <a:rPr lang="ru-RU" sz="2200" b="1" dirty="0" smtClean="0">
                <a:solidFill>
                  <a:srgbClr val="001C85"/>
                </a:solidFill>
                <a:latin typeface="+mj-lt"/>
              </a:rPr>
              <a:t>офис</a:t>
            </a:r>
            <a:endParaRPr lang="ru-RU" sz="2200" b="1" dirty="0">
              <a:solidFill>
                <a:srgbClr val="001C85"/>
              </a:solidFill>
              <a:latin typeface="+mj-lt"/>
            </a:endParaRPr>
          </a:p>
          <a:p>
            <a:pPr marL="360000">
              <a:lnSpc>
                <a:spcPct val="110000"/>
              </a:lnSpc>
              <a:buClr>
                <a:srgbClr val="001C85"/>
              </a:buClr>
              <a:buSzPct val="122000"/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Разработать </a:t>
            </a:r>
            <a:r>
              <a:rPr lang="ru-RU" sz="2200" b="1" dirty="0">
                <a:solidFill>
                  <a:srgbClr val="001C85"/>
                </a:solidFill>
                <a:latin typeface="+mj-lt"/>
              </a:rPr>
              <a:t>положения об организации проектной </a:t>
            </a:r>
            <a:r>
              <a:rPr lang="ru-RU" sz="2200" b="1" dirty="0" smtClean="0">
                <a:solidFill>
                  <a:srgbClr val="001C85"/>
                </a:solidFill>
                <a:latin typeface="+mj-lt"/>
              </a:rPr>
              <a:t>деятельности</a:t>
            </a:r>
          </a:p>
          <a:p>
            <a:pPr marL="360000" lvl="0">
              <a:lnSpc>
                <a:spcPct val="110000"/>
              </a:lnSpc>
              <a:buClr>
                <a:srgbClr val="001C85"/>
              </a:buClr>
              <a:buSzPct val="122000"/>
              <a:buFont typeface="Wingdings" panose="05000000000000000000" pitchFamily="2" charset="2"/>
              <a:buChar char="§"/>
            </a:pPr>
            <a:r>
              <a:rPr lang="ru-RU" sz="2000" b="1" dirty="0">
                <a:solidFill>
                  <a:srgbClr val="002060"/>
                </a:solidFill>
              </a:rPr>
              <a:t>Сформировать региональный проект</a:t>
            </a:r>
            <a:r>
              <a:rPr lang="ru-RU" sz="2000" dirty="0">
                <a:solidFill>
                  <a:srgbClr val="E7E6E6">
                    <a:lumMod val="25000"/>
                  </a:srgbClr>
                </a:solidFill>
              </a:rPr>
              <a:t>, направленный на достижение целей и показателей Национального </a:t>
            </a:r>
            <a:r>
              <a:rPr lang="ru-RU" sz="2000" dirty="0" smtClean="0">
                <a:solidFill>
                  <a:srgbClr val="E7E6E6">
                    <a:lumMod val="25000"/>
                  </a:srgbClr>
                </a:solidFill>
              </a:rPr>
              <a:t>проекта</a:t>
            </a:r>
            <a:endParaRPr lang="ru-RU" sz="2200" b="1" dirty="0">
              <a:solidFill>
                <a:srgbClr val="001C85"/>
              </a:solidFill>
              <a:latin typeface="+mj-lt"/>
            </a:endParaRPr>
          </a:p>
          <a:p>
            <a:pPr marL="360000">
              <a:lnSpc>
                <a:spcPct val="110000"/>
              </a:lnSpc>
              <a:buClr>
                <a:srgbClr val="001C85"/>
              </a:buClr>
              <a:buSzPct val="122000"/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Закрепить </a:t>
            </a:r>
            <a:r>
              <a:rPr lang="ru-RU" sz="2200" b="1" dirty="0">
                <a:solidFill>
                  <a:srgbClr val="001C85"/>
                </a:solidFill>
                <a:latin typeface="+mj-lt"/>
              </a:rPr>
              <a:t>персональную ответственность за выполнение мероприятий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региональных проектов </a:t>
            </a:r>
          </a:p>
          <a:p>
            <a:pPr marL="474300" lvl="0" indent="-342900">
              <a:lnSpc>
                <a:spcPct val="110000"/>
              </a:lnSpc>
              <a:buClr>
                <a:srgbClr val="001C85"/>
              </a:buClr>
              <a:buSzPct val="122000"/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Представить в Минкультуры России </a:t>
            </a:r>
            <a:r>
              <a:rPr lang="ru-RU" sz="2200" b="1" dirty="0">
                <a:solidFill>
                  <a:srgbClr val="001C85"/>
                </a:solidFill>
                <a:latin typeface="+mj-lt"/>
              </a:rPr>
              <a:t>потребность по мероприятиям национального проекта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подтверждением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в срок до 10.07.2018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г. в формате паспорта федерального </a:t>
            </a: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проекта </a:t>
            </a:r>
            <a:r>
              <a:rPr lang="ru-RU" sz="20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с подтверждением </a:t>
            </a:r>
            <a:endParaRPr lang="ru-RU" sz="2000" u="sng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31400" indent="0">
              <a:lnSpc>
                <a:spcPct val="110000"/>
              </a:lnSpc>
              <a:buClr>
                <a:srgbClr val="001C85"/>
              </a:buClr>
              <a:buSzPct val="122000"/>
              <a:buNone/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наличия 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ПСД 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31400" indent="0">
              <a:lnSpc>
                <a:spcPct val="110000"/>
              </a:lnSpc>
              <a:buClr>
                <a:srgbClr val="001C85"/>
              </a:buClr>
              <a:buSzPct val="122000"/>
              <a:buNone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объемов </a:t>
            </a:r>
            <a:r>
              <a:rPr lang="ru-RU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софинасирования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2928C78F-95DB-4BD9-A96A-772F08D43905}"/>
              </a:ext>
            </a:extLst>
          </p:cNvPr>
          <p:cNvCxnSpPr>
            <a:cxnSpLocks/>
          </p:cNvCxnSpPr>
          <p:nvPr/>
        </p:nvCxnSpPr>
        <p:spPr>
          <a:xfrm>
            <a:off x="4020181" y="469108"/>
            <a:ext cx="0" cy="6062658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1802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F522A8-F56C-4D27-9064-7D0F55D032CF}"/>
              </a:ext>
            </a:extLst>
          </p:cNvPr>
          <p:cNvSpPr txBox="1"/>
          <p:nvPr/>
        </p:nvSpPr>
        <p:spPr>
          <a:xfrm>
            <a:off x="872358" y="572848"/>
            <a:ext cx="10246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PT Serif"/>
                <a:ea typeface="Times New Roman" panose="02020603050405020304" pitchFamily="18" charset="0"/>
              </a:rPr>
              <a:t>Правительству Российской Федерации при разработке национальной программы в сфере культуры обратить особое внимание на необходимость:</a:t>
            </a:r>
            <a:endParaRPr lang="ru-RU" sz="2400" b="1" dirty="0">
              <a:solidFill>
                <a:schemeClr val="tx1">
                  <a:lumMod val="50000"/>
                  <a:lumOff val="50000"/>
                </a:schemeClr>
              </a:solidFill>
              <a:latin typeface="PT Serif"/>
            </a:endParaRPr>
          </a:p>
        </p:txBody>
      </p:sp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D9C440D8-E2BD-4ED3-95C0-55E38DE7F048}"/>
              </a:ext>
            </a:extLst>
          </p:cNvPr>
          <p:cNvGrpSpPr/>
          <p:nvPr/>
        </p:nvGrpSpPr>
        <p:grpSpPr>
          <a:xfrm>
            <a:off x="2094384" y="2175276"/>
            <a:ext cx="8181358" cy="4109876"/>
            <a:chOff x="2094384" y="2175276"/>
            <a:chExt cx="8181358" cy="4109876"/>
          </a:xfrm>
        </p:grpSpPr>
        <p:sp>
          <p:nvSpPr>
            <p:cNvPr id="13" name="Двойные фигурные скобки 12">
              <a:extLst>
                <a:ext uri="{FF2B5EF4-FFF2-40B4-BE49-F238E27FC236}">
                  <a16:creationId xmlns="" xmlns:a16="http://schemas.microsoft.com/office/drawing/2014/main" id="{120EFE30-F8FC-4B80-841E-91A9F1A5D700}"/>
                </a:ext>
              </a:extLst>
            </p:cNvPr>
            <p:cNvSpPr/>
            <p:nvPr/>
          </p:nvSpPr>
          <p:spPr>
            <a:xfrm>
              <a:off x="2094384" y="2175276"/>
              <a:ext cx="8076256" cy="1596456"/>
            </a:xfrm>
            <a:prstGeom prst="bracePair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216000" tIns="108000" rIns="108000" bIns="108000">
              <a:spAutoFit/>
            </a:bodyPr>
            <a:lstStyle/>
            <a:p>
              <a:pPr marL="432000" indent="-468000">
                <a:lnSpc>
                  <a:spcPct val="110000"/>
                </a:lnSpc>
                <a:buClr>
                  <a:srgbClr val="001C85"/>
                </a:buClr>
                <a:buSzPct val="124000"/>
                <a:buFont typeface="+mj-lt"/>
                <a:buAutoNum type="arabicPeriod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</a:rPr>
                <a:t>Укрепления российской гражданской идентичности </a:t>
              </a:r>
              <a:r>
                <a:rPr lang="ru-RU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Times New Roman" panose="02020603050405020304" pitchFamily="18" charset="0"/>
                </a:rPr>
                <a:t>на основе духовно-нравственных и культурных ценностей народов Российской Федерации</a:t>
              </a:r>
              <a:endPara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" name="Двойные круглые скобки 13">
              <a:extLst>
                <a:ext uri="{FF2B5EF4-FFF2-40B4-BE49-F238E27FC236}">
                  <a16:creationId xmlns="" xmlns:a16="http://schemas.microsoft.com/office/drawing/2014/main" id="{D689BB5A-F6ED-4E2E-BDF4-A13EFCD3B050}"/>
                </a:ext>
              </a:extLst>
            </p:cNvPr>
            <p:cNvSpPr/>
            <p:nvPr/>
          </p:nvSpPr>
          <p:spPr>
            <a:xfrm>
              <a:off x="2199487" y="4055990"/>
              <a:ext cx="8076255" cy="2229162"/>
            </a:xfrm>
            <a:prstGeom prst="bracketPair">
              <a:avLst/>
            </a:prstGeom>
            <a:noFill/>
            <a:ln>
              <a:noFill/>
            </a:ln>
          </p:spPr>
          <p:txBody>
            <a:bodyPr wrap="square" lIns="216000" tIns="108000" rIns="108000" bIns="108000">
              <a:spAutoFit/>
            </a:bodyPr>
            <a:lstStyle/>
            <a:p>
              <a:pPr marL="432000" indent="-468000">
                <a:lnSpc>
                  <a:spcPct val="110000"/>
                </a:lnSpc>
                <a:spcAft>
                  <a:spcPts val="1275"/>
                </a:spcAft>
                <a:buClr>
                  <a:srgbClr val="001C85"/>
                </a:buClr>
                <a:buSzPct val="124000"/>
                <a:buFont typeface="+mj-lt"/>
                <a:buAutoNum type="arabicPeriod" startAt="2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Создания (реконструкции) культурно-образовательных и музейных комплексов</a:t>
              </a:r>
              <a:r>
                <a:rPr lang="ru-RU" sz="2400" b="1" dirty="0">
                  <a:solidFill>
                    <a:srgbClr val="001C85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включающих в себя концертные залы, театральные, музыкальные, хореографические и другие творческие школы, а также выставочные пространства</a:t>
              </a:r>
              <a:endPara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40882C48-BE86-4A37-90A6-09F8F7E19579}"/>
              </a:ext>
            </a:extLst>
          </p:cNvPr>
          <p:cNvCxnSpPr>
            <a:cxnSpLocks/>
          </p:cNvCxnSpPr>
          <p:nvPr/>
        </p:nvCxnSpPr>
        <p:spPr>
          <a:xfrm>
            <a:off x="1709226" y="2206100"/>
            <a:ext cx="0" cy="4048229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01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уппа 30">
            <a:extLst>
              <a:ext uri="{FF2B5EF4-FFF2-40B4-BE49-F238E27FC236}">
                <a16:creationId xmlns="" xmlns:a16="http://schemas.microsoft.com/office/drawing/2014/main" id="{E60B39F1-D6AA-4FEF-8C9D-91AF70C0E182}"/>
              </a:ext>
            </a:extLst>
          </p:cNvPr>
          <p:cNvGrpSpPr/>
          <p:nvPr/>
        </p:nvGrpSpPr>
        <p:grpSpPr>
          <a:xfrm>
            <a:off x="2063935" y="2126977"/>
            <a:ext cx="8667125" cy="4158175"/>
            <a:chOff x="2063935" y="2115167"/>
            <a:chExt cx="8667125" cy="4158175"/>
          </a:xfrm>
        </p:grpSpPr>
        <p:sp>
          <p:nvSpPr>
            <p:cNvPr id="25" name="Двойные круглые скобки 24">
              <a:extLst>
                <a:ext uri="{FF2B5EF4-FFF2-40B4-BE49-F238E27FC236}">
                  <a16:creationId xmlns="" xmlns:a16="http://schemas.microsoft.com/office/drawing/2014/main" id="{F51F92F2-167B-436A-B06C-5E2A6375FB97}"/>
                </a:ext>
              </a:extLst>
            </p:cNvPr>
            <p:cNvSpPr/>
            <p:nvPr/>
          </p:nvSpPr>
          <p:spPr>
            <a:xfrm>
              <a:off x="2190056" y="2115167"/>
              <a:ext cx="8541004" cy="1929506"/>
            </a:xfrm>
            <a:prstGeom prst="bracketPair">
              <a:avLst/>
            </a:prstGeom>
            <a:noFill/>
            <a:ln>
              <a:noFill/>
            </a:ln>
          </p:spPr>
          <p:txBody>
            <a:bodyPr wrap="square" lIns="216000" tIns="108000" rIns="0" bIns="108000">
              <a:spAutoFit/>
            </a:bodyPr>
            <a:lstStyle/>
            <a:p>
              <a:pPr marL="432000" indent="-468000">
                <a:lnSpc>
                  <a:spcPct val="110000"/>
                </a:lnSpc>
                <a:buClr>
                  <a:srgbClr val="001C85"/>
                </a:buClr>
                <a:buSzPct val="124000"/>
                <a:buFont typeface="+mj-lt"/>
                <a:buAutoNum type="arabicPeriod" startAt="3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</a:rPr>
                <a:t>Обеспечения детских музыкальных, </a:t>
              </a:r>
              <a:r>
                <a:rPr lang="ru-RU" sz="2000" dirty="0">
                  <a:ea typeface="Times New Roman" panose="02020603050405020304" pitchFamily="18" charset="0"/>
                </a:rPr>
                <a:t>художественных, хореографических </a:t>
              </a: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</a:rPr>
                <a:t>школ, </a:t>
              </a:r>
              <a:r>
                <a:rPr lang="ru-RU" sz="2000" dirty="0">
                  <a:ea typeface="Times New Roman" panose="02020603050405020304" pitchFamily="18" charset="0"/>
                </a:rPr>
                <a:t>училищ и школ искусств</a:t>
              </a: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</a:rPr>
                <a:t> необходимыми инструментами, </a:t>
              </a:r>
              <a:r>
                <a:rPr lang="ru-RU" sz="2000" dirty="0">
                  <a:ea typeface="Times New Roman" panose="02020603050405020304" pitchFamily="18" charset="0"/>
                </a:rPr>
                <a:t>оборудованием и материалами</a:t>
              </a:r>
              <a:endParaRPr lang="ru-RU" sz="2400" dirty="0">
                <a:ea typeface="Times New Roman" panose="02020603050405020304" pitchFamily="18" charset="0"/>
              </a:endParaRPr>
            </a:p>
          </p:txBody>
        </p:sp>
        <p:sp>
          <p:nvSpPr>
            <p:cNvPr id="27" name="Двойные фигурные скобки 26">
              <a:extLst>
                <a:ext uri="{FF2B5EF4-FFF2-40B4-BE49-F238E27FC236}">
                  <a16:creationId xmlns="" xmlns:a16="http://schemas.microsoft.com/office/drawing/2014/main" id="{479249BB-291F-44B0-951F-254C38C3164A}"/>
                </a:ext>
              </a:extLst>
            </p:cNvPr>
            <p:cNvSpPr/>
            <p:nvPr/>
          </p:nvSpPr>
          <p:spPr>
            <a:xfrm>
              <a:off x="2063935" y="4272847"/>
              <a:ext cx="8541003" cy="2000495"/>
            </a:xfrm>
            <a:prstGeom prst="bracePair">
              <a:avLst/>
            </a:prstGeom>
            <a:noFill/>
            <a:ln>
              <a:noFill/>
            </a:ln>
          </p:spPr>
          <p:txBody>
            <a:bodyPr wrap="square" lIns="216000" tIns="108000" rIns="0" bIns="108000">
              <a:spAutoFit/>
            </a:bodyPr>
            <a:lstStyle/>
            <a:p>
              <a:pPr marL="432000" indent="-468000">
                <a:lnSpc>
                  <a:spcPct val="110000"/>
                </a:lnSpc>
                <a:spcAft>
                  <a:spcPts val="1275"/>
                </a:spcAft>
                <a:buClr>
                  <a:srgbClr val="001C85"/>
                </a:buClr>
                <a:buSzPct val="124000"/>
                <a:buFont typeface="+mj-lt"/>
                <a:buAutoNum type="arabicPeriod" startAt="4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Продвижения талантливой молодежи в сфере музыкального искусства, </a:t>
              </a:r>
              <a:r>
                <a:rPr lang="ru-RU" sz="20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в том числе посредством создания национального молодежного симфонического оркестра</a:t>
              </a:r>
              <a:endParaRPr lang="ru-RU" sz="2400" dirty="0"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9C7AFED0-A877-4564-9DEC-83D8A113BB18}"/>
              </a:ext>
            </a:extLst>
          </p:cNvPr>
          <p:cNvSpPr txBox="1"/>
          <p:nvPr/>
        </p:nvSpPr>
        <p:spPr>
          <a:xfrm>
            <a:off x="872358" y="572848"/>
            <a:ext cx="10246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PT Serif"/>
                <a:ea typeface="Times New Roman" panose="02020603050405020304" pitchFamily="18" charset="0"/>
              </a:rPr>
              <a:t>Правительству Российской Федерации при разработке национальной программы в сфере культуры обратить особое внимание на необходимость:</a:t>
            </a:r>
            <a:endParaRPr lang="ru-RU" sz="2400" b="1" dirty="0">
              <a:solidFill>
                <a:schemeClr val="tx1">
                  <a:lumMod val="50000"/>
                  <a:lumOff val="50000"/>
                </a:schemeClr>
              </a:solidFill>
              <a:latin typeface="PT Serif"/>
            </a:endParaRPr>
          </a:p>
        </p:txBody>
      </p:sp>
      <p:cxnSp>
        <p:nvCxnSpPr>
          <p:cNvPr id="30" name="Прямая соединительная линия 29">
            <a:extLst>
              <a:ext uri="{FF2B5EF4-FFF2-40B4-BE49-F238E27FC236}">
                <a16:creationId xmlns="" xmlns:a16="http://schemas.microsoft.com/office/drawing/2014/main" id="{20145144-340B-4E7F-9B79-72AC614EA0A6}"/>
              </a:ext>
            </a:extLst>
          </p:cNvPr>
          <p:cNvCxnSpPr>
            <a:cxnSpLocks/>
          </p:cNvCxnSpPr>
          <p:nvPr/>
        </p:nvCxnSpPr>
        <p:spPr>
          <a:xfrm>
            <a:off x="1709226" y="2160634"/>
            <a:ext cx="0" cy="4048229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835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F9E283FB-E6F6-4C2C-AF8D-0A9B24A0315B}"/>
              </a:ext>
            </a:extLst>
          </p:cNvPr>
          <p:cNvGrpSpPr/>
          <p:nvPr/>
        </p:nvGrpSpPr>
        <p:grpSpPr>
          <a:xfrm>
            <a:off x="2263902" y="1933214"/>
            <a:ext cx="8610128" cy="4724983"/>
            <a:chOff x="1864509" y="1974565"/>
            <a:chExt cx="8610128" cy="4724983"/>
          </a:xfrm>
        </p:grpSpPr>
        <p:sp>
          <p:nvSpPr>
            <p:cNvPr id="25" name="Двойные круглые скобки 24">
              <a:extLst>
                <a:ext uri="{FF2B5EF4-FFF2-40B4-BE49-F238E27FC236}">
                  <a16:creationId xmlns="" xmlns:a16="http://schemas.microsoft.com/office/drawing/2014/main" id="{F51F92F2-167B-436A-B06C-5E2A6375FB97}"/>
                </a:ext>
              </a:extLst>
            </p:cNvPr>
            <p:cNvSpPr/>
            <p:nvPr/>
          </p:nvSpPr>
          <p:spPr>
            <a:xfrm>
              <a:off x="1864509" y="1974565"/>
              <a:ext cx="8610128" cy="1480021"/>
            </a:xfrm>
            <a:prstGeom prst="bracketPair">
              <a:avLst/>
            </a:prstGeom>
            <a:noFill/>
            <a:ln>
              <a:noFill/>
            </a:ln>
          </p:spPr>
          <p:txBody>
            <a:bodyPr wrap="square" lIns="144000" tIns="108000" rIns="144000" bIns="108000">
              <a:spAutoFit/>
            </a:bodyPr>
            <a:lstStyle/>
            <a:p>
              <a:pPr marL="432000" indent="-468000">
                <a:lnSpc>
                  <a:spcPct val="110000"/>
                </a:lnSpc>
                <a:buClr>
                  <a:srgbClr val="001C85"/>
                </a:buClr>
                <a:buSzPct val="124000"/>
                <a:buFont typeface="+mj-lt"/>
                <a:buAutoNum type="arabicPeriod" startAt="5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</a:rPr>
                <a:t>Создания (реконструкции) культурно-досуговых организаций клубного типа </a:t>
              </a:r>
              <a:r>
                <a:rPr lang="ru-RU" sz="2000" dirty="0">
                  <a:ea typeface="Times New Roman" panose="02020603050405020304" pitchFamily="18" charset="0"/>
                </a:rPr>
                <a:t>на территориях сельских поселений, развития муниципальных библиотек</a:t>
              </a:r>
              <a:endParaRPr lang="ru-RU" sz="2400" dirty="0">
                <a:ea typeface="Times New Roman" panose="02020603050405020304" pitchFamily="18" charset="0"/>
              </a:endParaRPr>
            </a:p>
          </p:txBody>
        </p:sp>
        <p:sp>
          <p:nvSpPr>
            <p:cNvPr id="27" name="Двойные фигурные скобки 26">
              <a:extLst>
                <a:ext uri="{FF2B5EF4-FFF2-40B4-BE49-F238E27FC236}">
                  <a16:creationId xmlns="" xmlns:a16="http://schemas.microsoft.com/office/drawing/2014/main" id="{479249BB-291F-44B0-951F-254C38C3164A}"/>
                </a:ext>
              </a:extLst>
            </p:cNvPr>
            <p:cNvSpPr/>
            <p:nvPr/>
          </p:nvSpPr>
          <p:spPr>
            <a:xfrm>
              <a:off x="1864509" y="3549774"/>
              <a:ext cx="8610127" cy="1199993"/>
            </a:xfrm>
            <a:prstGeom prst="bracePair">
              <a:avLst/>
            </a:prstGeom>
            <a:noFill/>
            <a:ln>
              <a:noFill/>
            </a:ln>
          </p:spPr>
          <p:txBody>
            <a:bodyPr wrap="square" lIns="144000" tIns="108000" rIns="144000" bIns="108000">
              <a:spAutoFit/>
            </a:bodyPr>
            <a:lstStyle/>
            <a:p>
              <a:pPr marL="432000" indent="-468000">
                <a:lnSpc>
                  <a:spcPct val="110000"/>
                </a:lnSpc>
                <a:spcAft>
                  <a:spcPts val="1275"/>
                </a:spcAft>
                <a:buClr>
                  <a:srgbClr val="001C85"/>
                </a:buClr>
                <a:buSzPct val="124000"/>
                <a:buFont typeface="+mj-lt"/>
                <a:buAutoNum type="arabicPeriod" startAt="6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Создания виртуальных концертных залов </a:t>
              </a:r>
              <a:r>
                <a:rPr lang="ru-RU" sz="20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не менее чем</a:t>
              </a: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 в 500 городах </a:t>
              </a:r>
              <a:r>
                <a:rPr lang="ru-RU" sz="20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Российской Федерации</a:t>
              </a:r>
              <a:endParaRPr lang="ru-RU" sz="2400" dirty="0"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Двойные круглые скобки 4">
              <a:extLst>
                <a:ext uri="{FF2B5EF4-FFF2-40B4-BE49-F238E27FC236}">
                  <a16:creationId xmlns="" xmlns:a16="http://schemas.microsoft.com/office/drawing/2014/main" id="{DF504F14-AA21-4347-83B3-8899141FC1C4}"/>
                </a:ext>
              </a:extLst>
            </p:cNvPr>
            <p:cNvSpPr/>
            <p:nvPr/>
          </p:nvSpPr>
          <p:spPr>
            <a:xfrm>
              <a:off x="1864509" y="4844956"/>
              <a:ext cx="8610128" cy="1854592"/>
            </a:xfrm>
            <a:prstGeom prst="bracketPair">
              <a:avLst/>
            </a:prstGeom>
            <a:noFill/>
            <a:ln>
              <a:noFill/>
            </a:ln>
          </p:spPr>
          <p:txBody>
            <a:bodyPr wrap="square" lIns="144000" tIns="108000" rIns="144000" bIns="108000">
              <a:spAutoFit/>
            </a:bodyPr>
            <a:lstStyle/>
            <a:p>
              <a:pPr marL="432000" indent="-468000">
                <a:lnSpc>
                  <a:spcPct val="110000"/>
                </a:lnSpc>
                <a:buClr>
                  <a:srgbClr val="001C85"/>
                </a:buClr>
                <a:buSzPct val="124000"/>
                <a:buFont typeface="+mj-lt"/>
                <a:buAutoNum type="arabicPeriod" startAt="7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</a:rPr>
                <a:t>Создания условий для показа национальных кинофильмов в кинозалах, </a:t>
              </a:r>
              <a:r>
                <a:rPr lang="ru-RU" sz="2000" dirty="0">
                  <a:ea typeface="Times New Roman" panose="02020603050405020304" pitchFamily="18" charset="0"/>
                </a:rPr>
                <a:t>расположенных в населенных пунктах с численностью населения до 500 тыс. человек</a:t>
              </a:r>
              <a:endParaRPr lang="ru-RU" sz="2400" dirty="0">
                <a:ea typeface="Times New Roman" panose="02020603050405020304" pitchFamily="18" charset="0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41B9F5B-8B6B-4FA5-BEC7-79EB1D9EBAFB}"/>
              </a:ext>
            </a:extLst>
          </p:cNvPr>
          <p:cNvSpPr txBox="1"/>
          <p:nvPr/>
        </p:nvSpPr>
        <p:spPr>
          <a:xfrm>
            <a:off x="872358" y="572848"/>
            <a:ext cx="10246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PT Serif"/>
                <a:ea typeface="Times New Roman" panose="02020603050405020304" pitchFamily="18" charset="0"/>
              </a:rPr>
              <a:t>Правительству Российской Федерации при разработке национальной программы в сфере культуры обратить особое внимание на необходимость:</a:t>
            </a:r>
            <a:endParaRPr lang="ru-RU" sz="2400" b="1" dirty="0">
              <a:solidFill>
                <a:schemeClr val="tx1">
                  <a:lumMod val="50000"/>
                  <a:lumOff val="50000"/>
                </a:schemeClr>
              </a:solidFill>
              <a:latin typeface="PT Serif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6B48BA77-5A78-4E7C-99A1-81E7F56164E3}"/>
              </a:ext>
            </a:extLst>
          </p:cNvPr>
          <p:cNvCxnSpPr>
            <a:cxnSpLocks/>
          </p:cNvCxnSpPr>
          <p:nvPr/>
        </p:nvCxnSpPr>
        <p:spPr>
          <a:xfrm>
            <a:off x="1709226" y="2014534"/>
            <a:ext cx="0" cy="4562343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242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0711B1E0-6548-416A-A444-B87A9EFC64FB}"/>
              </a:ext>
            </a:extLst>
          </p:cNvPr>
          <p:cNvGrpSpPr/>
          <p:nvPr/>
        </p:nvGrpSpPr>
        <p:grpSpPr>
          <a:xfrm>
            <a:off x="2190329" y="2236878"/>
            <a:ext cx="8530223" cy="4117654"/>
            <a:chOff x="2190329" y="2167498"/>
            <a:chExt cx="8530223" cy="4117654"/>
          </a:xfrm>
        </p:grpSpPr>
        <p:sp>
          <p:nvSpPr>
            <p:cNvPr id="25" name="Двойные фигурные скобки 24">
              <a:extLst>
                <a:ext uri="{FF2B5EF4-FFF2-40B4-BE49-F238E27FC236}">
                  <a16:creationId xmlns="" xmlns:a16="http://schemas.microsoft.com/office/drawing/2014/main" id="{F51F92F2-167B-436A-B06C-5E2A6375FB97}"/>
                </a:ext>
              </a:extLst>
            </p:cNvPr>
            <p:cNvSpPr/>
            <p:nvPr/>
          </p:nvSpPr>
          <p:spPr>
            <a:xfrm>
              <a:off x="2316453" y="2167498"/>
              <a:ext cx="8369368" cy="719050"/>
            </a:xfrm>
            <a:prstGeom prst="bracePair">
              <a:avLst/>
            </a:prstGeom>
            <a:noFill/>
            <a:ln>
              <a:noFill/>
            </a:ln>
          </p:spPr>
          <p:txBody>
            <a:bodyPr wrap="square" lIns="144000" tIns="108000" rIns="144000" bIns="108000">
              <a:spAutoFit/>
            </a:bodyPr>
            <a:lstStyle/>
            <a:p>
              <a:pPr marL="432000" indent="-468000">
                <a:lnSpc>
                  <a:spcPct val="110000"/>
                </a:lnSpc>
                <a:buClr>
                  <a:srgbClr val="001C85"/>
                </a:buClr>
                <a:buSzPct val="124000"/>
                <a:buFont typeface="+mj-lt"/>
                <a:buAutoNum type="arabicPeriod" startAt="8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</a:rPr>
                <a:t>Подготовки кадров для организаций культуры</a:t>
              </a:r>
            </a:p>
          </p:txBody>
        </p:sp>
        <p:sp>
          <p:nvSpPr>
            <p:cNvPr id="5" name="Двойные фигурные скобки 4">
              <a:extLst>
                <a:ext uri="{FF2B5EF4-FFF2-40B4-BE49-F238E27FC236}">
                  <a16:creationId xmlns="" xmlns:a16="http://schemas.microsoft.com/office/drawing/2014/main" id="{DF504F14-AA21-4347-83B3-8899141FC1C4}"/>
                </a:ext>
              </a:extLst>
            </p:cNvPr>
            <p:cNvSpPr/>
            <p:nvPr/>
          </p:nvSpPr>
          <p:spPr>
            <a:xfrm>
              <a:off x="2190329" y="4830916"/>
              <a:ext cx="8369368" cy="1454236"/>
            </a:xfrm>
            <a:prstGeom prst="bracePair">
              <a:avLst/>
            </a:prstGeom>
            <a:noFill/>
            <a:ln>
              <a:noFill/>
            </a:ln>
          </p:spPr>
          <p:txBody>
            <a:bodyPr wrap="square" lIns="144000" tIns="108000" rIns="144000" bIns="108000">
              <a:spAutoFit/>
            </a:bodyPr>
            <a:lstStyle/>
            <a:p>
              <a:pPr marL="468000" indent="-468000">
                <a:lnSpc>
                  <a:spcPct val="110000"/>
                </a:lnSpc>
                <a:buClr>
                  <a:srgbClr val="001C85"/>
                </a:buClr>
                <a:buSzPct val="124000"/>
                <a:buFont typeface="+mj-lt"/>
                <a:buAutoNum type="arabicPeriod" startAt="10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</a:rPr>
                <a:t>Поддержки добровольческих движений, </a:t>
              </a:r>
              <a:r>
                <a:rPr lang="ru-RU" sz="2000" dirty="0">
                  <a:ea typeface="Times New Roman" panose="02020603050405020304" pitchFamily="18" charset="0"/>
                </a:rPr>
                <a:t>в т. ч. в сфере сохранения культурного наследия народов Российской Федерации</a:t>
              </a:r>
              <a:endParaRPr lang="ru-RU" sz="2400" dirty="0">
                <a:ea typeface="Times New Roman" panose="02020603050405020304" pitchFamily="18" charset="0"/>
              </a:endParaRPr>
            </a:p>
          </p:txBody>
        </p:sp>
        <p:sp>
          <p:nvSpPr>
            <p:cNvPr id="6" name="Двойные круглые скобки 5">
              <a:extLst>
                <a:ext uri="{FF2B5EF4-FFF2-40B4-BE49-F238E27FC236}">
                  <a16:creationId xmlns="" xmlns:a16="http://schemas.microsoft.com/office/drawing/2014/main" id="{66B23C86-1062-4BC2-8109-845BD73F2729}"/>
                </a:ext>
              </a:extLst>
            </p:cNvPr>
            <p:cNvSpPr/>
            <p:nvPr/>
          </p:nvSpPr>
          <p:spPr>
            <a:xfrm>
              <a:off x="2279668" y="2893979"/>
              <a:ext cx="8440884" cy="1929506"/>
            </a:xfrm>
            <a:prstGeom prst="bracketPair">
              <a:avLst/>
            </a:prstGeom>
            <a:noFill/>
            <a:ln>
              <a:noFill/>
            </a:ln>
          </p:spPr>
          <p:txBody>
            <a:bodyPr wrap="square" lIns="144000" tIns="108000" rIns="144000" bIns="108000">
              <a:spAutoFit/>
            </a:bodyPr>
            <a:lstStyle/>
            <a:p>
              <a:pPr marL="432000" indent="-468000">
                <a:lnSpc>
                  <a:spcPct val="110000"/>
                </a:lnSpc>
                <a:buClr>
                  <a:srgbClr val="001C85"/>
                </a:buClr>
                <a:buSzPct val="124000"/>
                <a:buFont typeface="+mj-lt"/>
                <a:buAutoNum type="arabicPeriod" startAt="9"/>
              </a:pPr>
              <a:r>
                <a:rPr lang="ru-RU" sz="2400" b="1" dirty="0">
                  <a:solidFill>
                    <a:srgbClr val="001C85"/>
                  </a:solidFill>
                  <a:latin typeface="+mj-lt"/>
                  <a:ea typeface="Times New Roman" panose="02020603050405020304" pitchFamily="18" charset="0"/>
                </a:rPr>
                <a:t>Модернизации региональных и муниципальных театров юного зрителя и кукольных театров </a:t>
              </a:r>
              <a:r>
                <a:rPr lang="ru-RU" sz="2000" dirty="0">
                  <a:ea typeface="Times New Roman" panose="02020603050405020304" pitchFamily="18" charset="0"/>
                </a:rPr>
                <a:t>путем их реконструкции и капитального ремонта</a:t>
              </a:r>
              <a:endParaRPr lang="ru-RU" sz="2400" dirty="0">
                <a:ea typeface="Times New Roman" panose="02020603050405020304" pitchFamily="18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433B1CE-36CD-49B5-B587-9F3561DD1005}"/>
              </a:ext>
            </a:extLst>
          </p:cNvPr>
          <p:cNvSpPr txBox="1"/>
          <p:nvPr/>
        </p:nvSpPr>
        <p:spPr>
          <a:xfrm>
            <a:off x="872358" y="572848"/>
            <a:ext cx="10246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PT Serif"/>
                <a:ea typeface="Times New Roman" panose="02020603050405020304" pitchFamily="18" charset="0"/>
              </a:rPr>
              <a:t>Правительству Российской Федерации при разработке национальной программы в сфере культуры обратить особое внимание на необходимость:</a:t>
            </a:r>
            <a:endParaRPr lang="ru-RU" sz="2400" b="1" dirty="0">
              <a:solidFill>
                <a:schemeClr val="tx1">
                  <a:lumMod val="50000"/>
                  <a:lumOff val="50000"/>
                </a:schemeClr>
              </a:solidFill>
              <a:latin typeface="PT Serif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F1DD4E27-5C53-47F9-A1A6-E4BF5D86723F}"/>
              </a:ext>
            </a:extLst>
          </p:cNvPr>
          <p:cNvCxnSpPr>
            <a:cxnSpLocks/>
          </p:cNvCxnSpPr>
          <p:nvPr/>
        </p:nvCxnSpPr>
        <p:spPr>
          <a:xfrm>
            <a:off x="1709226" y="2014534"/>
            <a:ext cx="0" cy="4562343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9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297DCFD-E784-4CC7-87AB-7318C1D221D1}"/>
              </a:ext>
            </a:extLst>
          </p:cNvPr>
          <p:cNvSpPr txBox="1"/>
          <p:nvPr/>
        </p:nvSpPr>
        <p:spPr>
          <a:xfrm>
            <a:off x="-1040523" y="577721"/>
            <a:ext cx="12832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Организационная структура управления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PT Serif"/>
                <a:ea typeface="+mn-ea"/>
                <a:cs typeface="+mn-cs"/>
              </a:rPr>
              <a:t>национальными проектами</a:t>
            </a:r>
          </a:p>
        </p:txBody>
      </p:sp>
      <p:sp>
        <p:nvSpPr>
          <p:cNvPr id="11" name="Прямоугольник: усеченные противолежащие углы 10">
            <a:extLst>
              <a:ext uri="{FF2B5EF4-FFF2-40B4-BE49-F238E27FC236}">
                <a16:creationId xmlns="" xmlns:a16="http://schemas.microsoft.com/office/drawing/2014/main" id="{657BA25C-5160-4BBC-8057-443DD409333F}"/>
              </a:ext>
            </a:extLst>
          </p:cNvPr>
          <p:cNvSpPr/>
          <p:nvPr/>
        </p:nvSpPr>
        <p:spPr>
          <a:xfrm>
            <a:off x="1553086" y="2999362"/>
            <a:ext cx="1821448" cy="774528"/>
          </a:xfrm>
          <a:prstGeom prst="snip2DiagRect">
            <a:avLst/>
          </a:prstGeom>
          <a:gradFill flip="none" rotWithShape="1">
            <a:gsLst>
              <a:gs pos="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Verdana" panose="020B0604030504040204" pitchFamily="34" charset="0"/>
                <a:cs typeface="+mn-cs"/>
              </a:rPr>
              <a:t>Федеральный проектный офис</a:t>
            </a:r>
          </a:p>
        </p:txBody>
      </p:sp>
      <p:sp>
        <p:nvSpPr>
          <p:cNvPr id="14" name="Прямоугольник: усеченные противолежащие углы 13">
            <a:extLst>
              <a:ext uri="{FF2B5EF4-FFF2-40B4-BE49-F238E27FC236}">
                <a16:creationId xmlns="" xmlns:a16="http://schemas.microsoft.com/office/drawing/2014/main" id="{63886089-46F1-4E93-BC98-CFEE94EF0BC0}"/>
              </a:ext>
            </a:extLst>
          </p:cNvPr>
          <p:cNvSpPr/>
          <p:nvPr/>
        </p:nvSpPr>
        <p:spPr>
          <a:xfrm>
            <a:off x="7979508" y="3048590"/>
            <a:ext cx="1775088" cy="774528"/>
          </a:xfrm>
          <a:prstGeom prst="snip2DiagRect">
            <a:avLst/>
          </a:prstGeom>
          <a:gradFill flip="none" rotWithShape="1">
            <a:gsLst>
              <a:gs pos="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Verdana" panose="020B0604030504040204" pitchFamily="34" charset="0"/>
                <a:cs typeface="+mn-cs"/>
              </a:rPr>
              <a:t>Общественно-деловой совет</a:t>
            </a:r>
          </a:p>
        </p:txBody>
      </p:sp>
      <p:sp>
        <p:nvSpPr>
          <p:cNvPr id="15" name="Прямоугольник: усеченные противолежащие углы 14">
            <a:extLst>
              <a:ext uri="{FF2B5EF4-FFF2-40B4-BE49-F238E27FC236}">
                <a16:creationId xmlns="" xmlns:a16="http://schemas.microsoft.com/office/drawing/2014/main" id="{970599B3-32E4-47EF-B5BC-F69F5184504C}"/>
              </a:ext>
            </a:extLst>
          </p:cNvPr>
          <p:cNvSpPr/>
          <p:nvPr/>
        </p:nvSpPr>
        <p:spPr>
          <a:xfrm>
            <a:off x="9964908" y="4043985"/>
            <a:ext cx="1623525" cy="774528"/>
          </a:xfrm>
          <a:prstGeom prst="snip2DiagRect">
            <a:avLst/>
          </a:prstGeom>
          <a:gradFill flip="none" rotWithShape="1">
            <a:gsLst>
              <a:gs pos="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Verdana" panose="020B0604030504040204" pitchFamily="34" charset="0"/>
                <a:cs typeface="+mn-cs"/>
              </a:rPr>
              <a:t>Экспертный совет</a:t>
            </a:r>
          </a:p>
        </p:txBody>
      </p:sp>
      <p:sp>
        <p:nvSpPr>
          <p:cNvPr id="20" name="Прямоугольник: усеченные противолежащие углы 19">
            <a:extLst>
              <a:ext uri="{FF2B5EF4-FFF2-40B4-BE49-F238E27FC236}">
                <a16:creationId xmlns="" xmlns:a16="http://schemas.microsoft.com/office/drawing/2014/main" id="{FF9EBDEB-F7B9-49AF-8CED-C3BA398CCD82}"/>
              </a:ext>
            </a:extLst>
          </p:cNvPr>
          <p:cNvSpPr/>
          <p:nvPr/>
        </p:nvSpPr>
        <p:spPr>
          <a:xfrm>
            <a:off x="1553086" y="4302692"/>
            <a:ext cx="1772655" cy="1031643"/>
          </a:xfrm>
          <a:prstGeom prst="snip2DiagRect">
            <a:avLst/>
          </a:prstGeom>
          <a:gradFill flip="none" rotWithShape="1">
            <a:gsLst>
              <a:gs pos="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Verdana" panose="020B0604030504040204" pitchFamily="34" charset="0"/>
                <a:cs typeface="+mn-cs"/>
              </a:rPr>
              <a:t>Ведомственный проектный офис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65BEC5C5-A42D-449A-A770-89CF0D0794BA}"/>
              </a:ext>
            </a:extLst>
          </p:cNvPr>
          <p:cNvGrpSpPr/>
          <p:nvPr/>
        </p:nvGrpSpPr>
        <p:grpSpPr>
          <a:xfrm>
            <a:off x="3982436" y="5486897"/>
            <a:ext cx="5263982" cy="1040051"/>
            <a:chOff x="4629365" y="5481427"/>
            <a:chExt cx="5263982" cy="1040051"/>
          </a:xfrm>
        </p:grpSpPr>
        <p:sp>
          <p:nvSpPr>
            <p:cNvPr id="21" name="Прямоугольник: один усеченный угол 20">
              <a:extLst>
                <a:ext uri="{FF2B5EF4-FFF2-40B4-BE49-F238E27FC236}">
                  <a16:creationId xmlns="" xmlns:a16="http://schemas.microsoft.com/office/drawing/2014/main" id="{DEE71506-2DE9-4F4A-ABF6-BD7723ABDF15}"/>
                </a:ext>
              </a:extLst>
            </p:cNvPr>
            <p:cNvSpPr/>
            <p:nvPr/>
          </p:nvSpPr>
          <p:spPr>
            <a:xfrm>
              <a:off x="8087619" y="5785565"/>
              <a:ext cx="1805728" cy="431774"/>
            </a:xfrm>
            <a:prstGeom prst="snip1Rect">
              <a:avLst/>
            </a:prstGeom>
            <a:ln w="28575">
              <a:solidFill>
                <a:srgbClr val="D0D1D2"/>
              </a:solidFill>
            </a:ln>
          </p:spPr>
          <p:txBody>
            <a:bodyPr wrap="square" lIns="108000" tIns="72000" rIns="108000" bIns="10800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Verdana" panose="020B0604030504040204" pitchFamily="34" charset="0"/>
                  <a:cs typeface="+mn-cs"/>
                </a:rPr>
                <a:t>Рабочая группа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E28B00ED-A10F-43E6-BA09-F8F1735B0C58}"/>
                </a:ext>
              </a:extLst>
            </p:cNvPr>
            <p:cNvSpPr txBox="1"/>
            <p:nvPr/>
          </p:nvSpPr>
          <p:spPr>
            <a:xfrm>
              <a:off x="4629365" y="5481427"/>
              <a:ext cx="3031012" cy="1040051"/>
            </a:xfrm>
            <a:prstGeom prst="snip1Rect">
              <a:avLst/>
            </a:prstGeom>
            <a:pattFill prst="divot">
              <a:fgClr>
                <a:srgbClr val="EAEAEA"/>
              </a:fgClr>
              <a:bgClr>
                <a:schemeClr val="bg1"/>
              </a:bgClr>
            </a:pattFill>
            <a:ln w="28575">
              <a:solidFill>
                <a:srgbClr val="001C8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144000" tIns="72000" rIns="144000" bIns="14400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Verdana" panose="020B0604030504040204" pitchFamily="34" charset="0"/>
                  <a:cs typeface="+mn-cs"/>
                </a:rPr>
                <a:t>Руководитель федерального проекта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ea typeface="Verdana" panose="020B0604030504040204" pitchFamily="34" charset="0"/>
                  <a:cs typeface="+mn-cs"/>
                </a:rPr>
                <a:t>(уровень зам. Министра)</a:t>
              </a:r>
            </a:p>
          </p:txBody>
        </p:sp>
      </p:grpSp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3F45A76F-8AD8-40DF-AB40-57D9D92B1E82}"/>
              </a:ext>
            </a:extLst>
          </p:cNvPr>
          <p:cNvGrpSpPr/>
          <p:nvPr/>
        </p:nvGrpSpPr>
        <p:grpSpPr>
          <a:xfrm>
            <a:off x="3982438" y="4302692"/>
            <a:ext cx="5263980" cy="1000536"/>
            <a:chOff x="4668502" y="4390670"/>
            <a:chExt cx="5263980" cy="1000536"/>
          </a:xfrm>
        </p:grpSpPr>
        <p:sp>
          <p:nvSpPr>
            <p:cNvPr id="19" name="Прямоугольник: один усеченный угол 18">
              <a:extLst>
                <a:ext uri="{FF2B5EF4-FFF2-40B4-BE49-F238E27FC236}">
                  <a16:creationId xmlns="" xmlns:a16="http://schemas.microsoft.com/office/drawing/2014/main" id="{0A9138BF-4232-415F-85C4-DD3F50E59D22}"/>
                </a:ext>
              </a:extLst>
            </p:cNvPr>
            <p:cNvSpPr/>
            <p:nvPr/>
          </p:nvSpPr>
          <p:spPr>
            <a:xfrm>
              <a:off x="8126754" y="4670531"/>
              <a:ext cx="1805728" cy="431774"/>
            </a:xfrm>
            <a:prstGeom prst="snip1Rect">
              <a:avLst/>
            </a:prstGeom>
            <a:ln w="28575">
              <a:solidFill>
                <a:srgbClr val="D0D1D2"/>
              </a:solidFill>
            </a:ln>
          </p:spPr>
          <p:txBody>
            <a:bodyPr wrap="square" lIns="108000" tIns="72000" rIns="108000" bIns="10800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Verdana" panose="020B0604030504040204" pitchFamily="34" charset="0"/>
                  <a:cs typeface="+mn-cs"/>
                </a:rPr>
                <a:t>Рабочая группа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="" xmlns:a16="http://schemas.microsoft.com/office/drawing/2014/main" id="{D13A4430-13BA-4A94-8C35-AF26958A4E18}"/>
                </a:ext>
              </a:extLst>
            </p:cNvPr>
            <p:cNvSpPr txBox="1"/>
            <p:nvPr/>
          </p:nvSpPr>
          <p:spPr>
            <a:xfrm>
              <a:off x="4668502" y="4390670"/>
              <a:ext cx="3031010" cy="1000536"/>
            </a:xfrm>
            <a:prstGeom prst="snip1Rect">
              <a:avLst/>
            </a:prstGeom>
            <a:pattFill prst="divot">
              <a:fgClr>
                <a:srgbClr val="EAEAEA"/>
              </a:fgClr>
              <a:bgClr>
                <a:schemeClr val="bg1"/>
              </a:bgClr>
            </a:pattFill>
            <a:ln w="28575">
              <a:solidFill>
                <a:srgbClr val="001C8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144000" tIns="72000" rIns="144000" bIns="10800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latin typeface="+mj-lt"/>
                  <a:ea typeface="Verdana" panose="020B0604030504040204" pitchFamily="34" charset="0"/>
                  <a:cs typeface="+mn-cs"/>
                </a:rPr>
                <a:t>Руководитель национального проекта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1C85"/>
                  </a:solidFill>
                  <a:effectLst/>
                  <a:uLnTx/>
                  <a:uFillTx/>
                  <a:ea typeface="Verdana" panose="020B0604030504040204" pitchFamily="34" charset="0"/>
                  <a:cs typeface="+mn-cs"/>
                </a:rPr>
                <a:t>(Министр)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447A4800-759F-4F05-98C3-FBB49FB05B7B}"/>
              </a:ext>
            </a:extLst>
          </p:cNvPr>
          <p:cNvSpPr txBox="1"/>
          <p:nvPr/>
        </p:nvSpPr>
        <p:spPr>
          <a:xfrm>
            <a:off x="3982438" y="3081501"/>
            <a:ext cx="3031010" cy="1040051"/>
          </a:xfrm>
          <a:prstGeom prst="snip1Rect">
            <a:avLst/>
          </a:prstGeom>
          <a:pattFill prst="divot">
            <a:fgClr>
              <a:srgbClr val="EAEAEA"/>
            </a:fgClr>
            <a:bgClr>
              <a:schemeClr val="bg1"/>
            </a:bgClr>
          </a:pattFill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n-cs"/>
              </a:rPr>
              <a:t>Куратор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n-cs"/>
              </a:rPr>
              <a:t>национального проекта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ea typeface="Verdana" panose="020B0604030504040204" pitchFamily="34" charset="0"/>
                <a:cs typeface="+mn-cs"/>
              </a:rPr>
              <a:t>(Вице-премьер)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7CC1B7B8-DD19-4BB5-BA4E-215924920A88}"/>
              </a:ext>
            </a:extLst>
          </p:cNvPr>
          <p:cNvSpPr/>
          <p:nvPr/>
        </p:nvSpPr>
        <p:spPr>
          <a:xfrm>
            <a:off x="3982439" y="1618991"/>
            <a:ext cx="3031009" cy="464331"/>
          </a:xfrm>
          <a:prstGeom prst="rect">
            <a:avLst/>
          </a:prstGeom>
          <a:pattFill prst="dotGrid">
            <a:fgClr>
              <a:srgbClr val="EAEAEA"/>
            </a:fgClr>
            <a:bgClr>
              <a:schemeClr val="bg1"/>
            </a:bgClr>
          </a:pattFill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44000" tIns="108000" rIns="144000" bIns="108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n-cs"/>
              </a:rPr>
              <a:t>СОВЕТ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5A1D2D98-2337-4F3B-B44C-882CE5F98067}"/>
              </a:ext>
            </a:extLst>
          </p:cNvPr>
          <p:cNvSpPr/>
          <p:nvPr/>
        </p:nvSpPr>
        <p:spPr>
          <a:xfrm>
            <a:off x="3982439" y="2176422"/>
            <a:ext cx="3031009" cy="464331"/>
          </a:xfrm>
          <a:prstGeom prst="rect">
            <a:avLst/>
          </a:prstGeom>
          <a:pattFill prst="dotGrid">
            <a:fgClr>
              <a:srgbClr val="EAEAEA"/>
            </a:fgClr>
            <a:bgClr>
              <a:schemeClr val="bg1"/>
            </a:bgClr>
          </a:pattFill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44000" tIns="108000" rIns="144000" bIns="108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1C85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n-cs"/>
              </a:rPr>
              <a:t>ПРЕЗИДИУМ СОВЕТА</a:t>
            </a:r>
          </a:p>
        </p:txBody>
      </p:sp>
      <p:cxnSp>
        <p:nvCxnSpPr>
          <p:cNvPr id="31" name="Прямая со стрелкой 30">
            <a:extLst>
              <a:ext uri="{FF2B5EF4-FFF2-40B4-BE49-F238E27FC236}">
                <a16:creationId xmlns="" xmlns:a16="http://schemas.microsoft.com/office/drawing/2014/main" id="{915A8753-38EF-4F20-AF66-B8A24392D0F9}"/>
              </a:ext>
            </a:extLst>
          </p:cNvPr>
          <p:cNvCxnSpPr>
            <a:cxnSpLocks/>
            <a:stCxn id="24" idx="0"/>
            <a:endCxn id="19" idx="2"/>
          </p:cNvCxnSpPr>
          <p:nvPr/>
        </p:nvCxnSpPr>
        <p:spPr>
          <a:xfrm flipV="1">
            <a:off x="7013448" y="4798440"/>
            <a:ext cx="427242" cy="45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="" xmlns:a16="http://schemas.microsoft.com/office/drawing/2014/main" id="{AE091932-635F-4CBC-A6B2-0C5EB02B849A}"/>
              </a:ext>
            </a:extLst>
          </p:cNvPr>
          <p:cNvCxnSpPr>
            <a:cxnSpLocks/>
            <a:stCxn id="22" idx="0"/>
            <a:endCxn id="21" idx="2"/>
          </p:cNvCxnSpPr>
          <p:nvPr/>
        </p:nvCxnSpPr>
        <p:spPr>
          <a:xfrm flipV="1">
            <a:off x="7013448" y="6006922"/>
            <a:ext cx="427242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14B7E34A-9C70-4DEC-AF4C-B0333626894F}"/>
              </a:ext>
            </a:extLst>
          </p:cNvPr>
          <p:cNvSpPr/>
          <p:nvPr/>
        </p:nvSpPr>
        <p:spPr>
          <a:xfrm>
            <a:off x="4400526" y="2894701"/>
            <a:ext cx="2194832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ea typeface="Verdana" panose="020B0604030504040204" pitchFamily="34" charset="0"/>
              </a:rPr>
              <a:t>ПРОЕКТНЫЙ КОМИТЕТ</a:t>
            </a:r>
          </a:p>
        </p:txBody>
      </p:sp>
    </p:spTree>
    <p:extLst>
      <p:ext uri="{BB962C8B-B14F-4D97-AF65-F5344CB8AC3E}">
        <p14:creationId xmlns:p14="http://schemas.microsoft.com/office/powerpoint/2010/main" val="1276366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EB45087-442E-4FE0-9FDC-E6936F5D51CE}"/>
              </a:ext>
            </a:extLst>
          </p:cNvPr>
          <p:cNvSpPr/>
          <p:nvPr/>
        </p:nvSpPr>
        <p:spPr>
          <a:xfrm>
            <a:off x="888462" y="557992"/>
            <a:ext cx="106878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Структура национального проекта 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«</a:t>
            </a:r>
            <a:r>
              <a:rPr lang="ru-RU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Культура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»</a:t>
            </a:r>
            <a:endParaRPr lang="ru-RU" sz="320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="" xmlns:a16="http://schemas.microsoft.com/office/drawing/2014/main" id="{22346FCC-CF70-4EB7-9BA9-488D7DC31B09}"/>
              </a:ext>
            </a:extLst>
          </p:cNvPr>
          <p:cNvGrpSpPr/>
          <p:nvPr/>
        </p:nvGrpSpPr>
        <p:grpSpPr>
          <a:xfrm>
            <a:off x="1007334" y="1652673"/>
            <a:ext cx="10177331" cy="3171565"/>
            <a:chOff x="960748" y="2916935"/>
            <a:chExt cx="10177331" cy="3171565"/>
          </a:xfrm>
        </p:grpSpPr>
        <p:sp>
          <p:nvSpPr>
            <p:cNvPr id="7" name="Прямоугольник 6">
              <a:hlinkClick r:id="rId2" action="ppaction://hlinksldjump"/>
              <a:extLst>
                <a:ext uri="{FF2B5EF4-FFF2-40B4-BE49-F238E27FC236}">
                  <a16:creationId xmlns="" xmlns:a16="http://schemas.microsoft.com/office/drawing/2014/main" id="{63489A40-9388-4C80-B244-4D1FC53AE64B}"/>
                </a:ext>
              </a:extLst>
            </p:cNvPr>
            <p:cNvSpPr/>
            <p:nvPr/>
          </p:nvSpPr>
          <p:spPr>
            <a:xfrm>
              <a:off x="960748" y="2916936"/>
              <a:ext cx="3016892" cy="3171564"/>
            </a:xfrm>
            <a:prstGeom prst="rect">
              <a:avLst/>
            </a:prstGeom>
            <a:pattFill prst="divot">
              <a:fgClr>
                <a:schemeClr val="bg1">
                  <a:lumMod val="95000"/>
                </a:schemeClr>
              </a:fgClr>
              <a:bgClr>
                <a:schemeClr val="bg1"/>
              </a:bgClr>
            </a:pattFill>
            <a:ln w="28575">
              <a:solidFill>
                <a:srgbClr val="001C85"/>
              </a:solidFill>
            </a:ln>
            <a:effectLst>
              <a:outerShdw blurRad="304800" dist="152400" dir="2700000" sx="95000" sy="95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/>
                <a:t>Федеральный</a:t>
              </a:r>
              <a:r>
                <a:rPr lang="ru-RU" sz="2400" dirty="0"/>
                <a:t> </a:t>
              </a:r>
              <a:r>
                <a:rPr lang="ru-RU" sz="2400" kern="1200" dirty="0"/>
                <a:t>проект 1.</a:t>
              </a:r>
            </a:p>
            <a:p>
              <a:pPr lvl="0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kern="1200" dirty="0"/>
            </a:p>
            <a:p>
              <a:pPr lvl="0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1" kern="1200" dirty="0">
                  <a:solidFill>
                    <a:srgbClr val="001C85"/>
                  </a:solidFill>
                  <a:latin typeface="+mj-lt"/>
                </a:rPr>
                <a:t>«Культурная среда»</a:t>
              </a:r>
              <a:endParaRPr lang="ru-RU" sz="4000" b="1" kern="1200" dirty="0">
                <a:solidFill>
                  <a:srgbClr val="001C85"/>
                </a:solidFill>
                <a:latin typeface="+mj-lt"/>
              </a:endParaRPr>
            </a:p>
          </p:txBody>
        </p:sp>
        <p:sp>
          <p:nvSpPr>
            <p:cNvPr id="10" name="Прямоугольник 9">
              <a:hlinkClick r:id="rId3" action="ppaction://hlinksldjump"/>
              <a:extLst>
                <a:ext uri="{FF2B5EF4-FFF2-40B4-BE49-F238E27FC236}">
                  <a16:creationId xmlns="" xmlns:a16="http://schemas.microsoft.com/office/drawing/2014/main" id="{DBB473E3-DD25-4916-984B-AEABFCC6BDE9}"/>
                </a:ext>
              </a:extLst>
            </p:cNvPr>
            <p:cNvSpPr/>
            <p:nvPr/>
          </p:nvSpPr>
          <p:spPr>
            <a:xfrm>
              <a:off x="4540967" y="2916935"/>
              <a:ext cx="3016893" cy="3171563"/>
            </a:xfrm>
            <a:prstGeom prst="rect">
              <a:avLst/>
            </a:prstGeom>
            <a:pattFill prst="ltHorz">
              <a:fgClr>
                <a:schemeClr val="bg1">
                  <a:lumMod val="95000"/>
                </a:schemeClr>
              </a:fgClr>
              <a:bgClr>
                <a:schemeClr val="bg1"/>
              </a:bgClr>
            </a:pattFill>
            <a:ln w="28575">
              <a:solidFill>
                <a:srgbClr val="001C85"/>
              </a:solidFill>
            </a:ln>
            <a:effectLst>
              <a:outerShdw blurRad="304800" dist="152400" dir="2700000" sx="95000" sy="95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/>
                <a:t>Федеральный</a:t>
              </a:r>
              <a:br>
                <a:rPr lang="ru-RU" sz="2400" kern="1200" dirty="0"/>
              </a:br>
              <a:r>
                <a:rPr lang="ru-RU" sz="2400" kern="1200" dirty="0"/>
                <a:t>проект 2.</a:t>
              </a:r>
            </a:p>
            <a:p>
              <a:pPr lvl="0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kern="1200" dirty="0"/>
            </a:p>
            <a:p>
              <a:pPr lvl="0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1" kern="1200" dirty="0">
                  <a:solidFill>
                    <a:srgbClr val="001C85"/>
                  </a:solidFill>
                  <a:latin typeface="+mj-lt"/>
                </a:rPr>
                <a:t>«Творческие люди»</a:t>
              </a:r>
              <a:endParaRPr lang="ru-RU" sz="4400" b="1" kern="1200" dirty="0">
                <a:solidFill>
                  <a:srgbClr val="001C85"/>
                </a:solidFill>
                <a:latin typeface="+mj-lt"/>
              </a:endParaRPr>
            </a:p>
          </p:txBody>
        </p:sp>
        <p:sp>
          <p:nvSpPr>
            <p:cNvPr id="11" name="Прямоугольник 10">
              <a:hlinkClick r:id="rId4" action="ppaction://hlinksldjump"/>
              <a:extLst>
                <a:ext uri="{FF2B5EF4-FFF2-40B4-BE49-F238E27FC236}">
                  <a16:creationId xmlns="" xmlns:a16="http://schemas.microsoft.com/office/drawing/2014/main" id="{9B5387B4-E265-4700-BE83-EB2359320A9A}"/>
                </a:ext>
              </a:extLst>
            </p:cNvPr>
            <p:cNvSpPr/>
            <p:nvPr/>
          </p:nvSpPr>
          <p:spPr>
            <a:xfrm>
              <a:off x="8121187" y="2916936"/>
              <a:ext cx="3016892" cy="3171564"/>
            </a:xfrm>
            <a:prstGeom prst="rect">
              <a:avLst/>
            </a:prstGeom>
            <a:pattFill prst="weave">
              <a:fgClr>
                <a:schemeClr val="bg1">
                  <a:lumMod val="95000"/>
                </a:schemeClr>
              </a:fgClr>
              <a:bgClr>
                <a:schemeClr val="bg1"/>
              </a:bgClr>
            </a:pattFill>
            <a:ln w="28575">
              <a:solidFill>
                <a:srgbClr val="001C85"/>
              </a:solidFill>
            </a:ln>
            <a:effectLst>
              <a:outerShdw blurRad="304800" dist="152400" dir="2700000" sx="95000" sy="95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/>
              <a:r>
                <a:rPr lang="ru-RU" sz="2400" kern="1200" dirty="0"/>
                <a:t>Федеральный</a:t>
              </a:r>
              <a:br>
                <a:rPr lang="ru-RU" sz="2400" kern="1200" dirty="0"/>
              </a:br>
              <a:r>
                <a:rPr lang="ru-RU" sz="2400" kern="1200" dirty="0"/>
                <a:t>проект 3.</a:t>
              </a:r>
            </a:p>
            <a:p>
              <a:pPr lvl="0"/>
              <a:endParaRPr lang="ru-RU" sz="2400" dirty="0"/>
            </a:p>
            <a:p>
              <a:pPr lvl="0"/>
              <a:r>
                <a:rPr lang="ru-RU" sz="3200" b="1" kern="1200" dirty="0">
                  <a:solidFill>
                    <a:srgbClr val="001C85"/>
                  </a:solidFill>
                  <a:latin typeface="+mj-lt"/>
                </a:rPr>
                <a:t>«Цифровая культура»</a:t>
              </a:r>
              <a:endParaRPr lang="ru-RU" sz="4000" b="1" kern="1200" dirty="0">
                <a:solidFill>
                  <a:srgbClr val="001C85"/>
                </a:solidFill>
                <a:latin typeface="+mj-lt"/>
              </a:endParaRPr>
            </a:p>
          </p:txBody>
        </p:sp>
      </p:grp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AF521D2A-FF06-4C79-A72D-1A0D1B32551A}"/>
              </a:ext>
            </a:extLst>
          </p:cNvPr>
          <p:cNvSpPr/>
          <p:nvPr/>
        </p:nvSpPr>
        <p:spPr>
          <a:xfrm>
            <a:off x="888462" y="5315854"/>
            <a:ext cx="109659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001C85"/>
                </a:solidFill>
                <a:latin typeface="+mj-lt"/>
              </a:rPr>
              <a:t>Прорыв </a:t>
            </a:r>
            <a:r>
              <a:rPr lang="ru-RU" sz="2000" dirty="0">
                <a:solidFill>
                  <a:srgbClr val="333333"/>
                </a:solidFill>
              </a:rPr>
              <a:t>в социально-экономической сфере, в повышении качества жизни граждан и в поддержке и продвижении 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культурных</a:t>
            </a:r>
            <a:r>
              <a:rPr lang="ru-RU" sz="2000" dirty="0">
                <a:solidFill>
                  <a:srgbClr val="333333"/>
                </a:solidFill>
              </a:rPr>
              <a:t> инициатив</a:t>
            </a:r>
          </a:p>
        </p:txBody>
      </p:sp>
    </p:spTree>
    <p:extLst>
      <p:ext uri="{BB962C8B-B14F-4D97-AF65-F5344CB8AC3E}">
        <p14:creationId xmlns:p14="http://schemas.microsoft.com/office/powerpoint/2010/main" val="467638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0A43E5D-8F52-4858-BA3E-2E18E83D4E1A}"/>
              </a:ext>
            </a:extLst>
          </p:cNvPr>
          <p:cNvSpPr/>
          <p:nvPr/>
        </p:nvSpPr>
        <p:spPr>
          <a:xfrm>
            <a:off x="848269" y="608141"/>
            <a:ext cx="7313348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2355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Национальный проект «Культура»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997BD7AC-245D-4008-B17A-45E7BA38C718}"/>
              </a:ext>
            </a:extLst>
          </p:cNvPr>
          <p:cNvCxnSpPr>
            <a:cxnSpLocks/>
          </p:cNvCxnSpPr>
          <p:nvPr/>
        </p:nvCxnSpPr>
        <p:spPr>
          <a:xfrm>
            <a:off x="3529584" y="1589234"/>
            <a:ext cx="0" cy="4681728"/>
          </a:xfrm>
          <a:prstGeom prst="line">
            <a:avLst/>
          </a:prstGeom>
          <a:ln w="28575">
            <a:solidFill>
              <a:srgbClr val="001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0B23A8E0-D3E7-4E14-858F-2D6B690DC8DC}"/>
              </a:ext>
            </a:extLst>
          </p:cNvPr>
          <p:cNvSpPr/>
          <p:nvPr/>
        </p:nvSpPr>
        <p:spPr>
          <a:xfrm>
            <a:off x="893989" y="3422267"/>
            <a:ext cx="226312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001C85"/>
                </a:solidFill>
                <a:latin typeface="+mj-lt"/>
              </a:rPr>
              <a:t>Цель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B9DFEE26-DA46-4A86-8BA0-E9C8530ACBE0}"/>
              </a:ext>
            </a:extLst>
          </p:cNvPr>
          <p:cNvSpPr/>
          <p:nvPr/>
        </p:nvSpPr>
        <p:spPr>
          <a:xfrm>
            <a:off x="4243897" y="1746840"/>
            <a:ext cx="7054110" cy="4366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</a:pPr>
            <a:r>
              <a:rPr lang="ru-RU" sz="2400" dirty="0"/>
              <a:t>Увеличить </a:t>
            </a:r>
            <a:r>
              <a:rPr lang="ru-RU" sz="2600" b="1" dirty="0">
                <a:solidFill>
                  <a:srgbClr val="001C85"/>
                </a:solidFill>
                <a:latin typeface="+mj-lt"/>
              </a:rPr>
              <a:t>к 2024 году</a:t>
            </a:r>
            <a:r>
              <a:rPr lang="ru-RU" sz="2800" b="1" dirty="0">
                <a:solidFill>
                  <a:srgbClr val="001C85"/>
                </a:solidFill>
                <a:latin typeface="+mj-lt"/>
              </a:rPr>
              <a:t> </a:t>
            </a:r>
            <a:r>
              <a:rPr lang="ru-RU" sz="2400" dirty="0"/>
              <a:t>число граждан, вовлеченных в культуру, путем </a:t>
            </a:r>
            <a:r>
              <a:rPr lang="ru-RU" sz="2600" b="1" dirty="0">
                <a:solidFill>
                  <a:srgbClr val="001C85"/>
                </a:solidFill>
                <a:latin typeface="+mj-lt"/>
              </a:rPr>
              <a:t>создания современной инфраструктуры культуры</a:t>
            </a:r>
            <a:r>
              <a:rPr lang="ru-RU" sz="2600" dirty="0"/>
              <a:t>, </a:t>
            </a:r>
            <a:r>
              <a:rPr lang="ru-RU" sz="2600" b="1" dirty="0">
                <a:solidFill>
                  <a:srgbClr val="001C85"/>
                </a:solidFill>
                <a:latin typeface="+mj-lt"/>
              </a:rPr>
              <a:t>внедрения</a:t>
            </a:r>
            <a:r>
              <a:rPr lang="ru-RU" sz="2800" b="1" dirty="0">
                <a:solidFill>
                  <a:srgbClr val="001C85"/>
                </a:solidFill>
                <a:latin typeface="+mj-lt"/>
              </a:rPr>
              <a:t> </a:t>
            </a:r>
            <a:r>
              <a:rPr lang="ru-RU" sz="2400" dirty="0"/>
              <a:t>в деятельность организаций культуры </a:t>
            </a:r>
            <a:r>
              <a:rPr lang="ru-RU" sz="2600" b="1" dirty="0">
                <a:solidFill>
                  <a:srgbClr val="001C85"/>
                </a:solidFill>
                <a:latin typeface="+mj-lt"/>
              </a:rPr>
              <a:t>новых форм и технологий</a:t>
            </a:r>
            <a:r>
              <a:rPr lang="ru-RU" sz="2400" dirty="0"/>
              <a:t>, широкой </a:t>
            </a:r>
            <a:r>
              <a:rPr lang="ru-RU" sz="2600" b="1" dirty="0">
                <a:solidFill>
                  <a:srgbClr val="001C85"/>
                </a:solidFill>
                <a:latin typeface="+mj-lt"/>
              </a:rPr>
              <a:t>поддержки культурных инициатив</a:t>
            </a:r>
            <a:r>
              <a:rPr lang="ru-RU" sz="2400" dirty="0"/>
              <a:t>, направленных на укрепление российской гражданской идентичности</a:t>
            </a:r>
          </a:p>
        </p:txBody>
      </p:sp>
    </p:spTree>
    <p:extLst>
      <p:ext uri="{BB962C8B-B14F-4D97-AF65-F5344CB8AC3E}">
        <p14:creationId xmlns:p14="http://schemas.microsoft.com/office/powerpoint/2010/main" val="39773957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7">
      <a:majorFont>
        <a:latin typeface="PT Serif"/>
        <a:ea typeface=""/>
        <a:cs typeface=""/>
      </a:majorFont>
      <a:minorFont>
        <a:latin typeface="Verdana Pro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1079</Words>
  <Application>Microsoft Office PowerPoint</Application>
  <PresentationFormat>Широкоэкранный</PresentationFormat>
  <Paragraphs>175</Paragraphs>
  <Slides>21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0" baseType="lpstr">
      <vt:lpstr>Arial</vt:lpstr>
      <vt:lpstr>Arial</vt:lpstr>
      <vt:lpstr>Calibri</vt:lpstr>
      <vt:lpstr>PT Serif</vt:lpstr>
      <vt:lpstr>Times New Roman</vt:lpstr>
      <vt:lpstr>Verdana</vt:lpstr>
      <vt:lpstr>Verdana Pro Light</vt:lpstr>
      <vt:lpstr>Wingdings</vt:lpstr>
      <vt:lpstr>Тема Office</vt:lpstr>
      <vt:lpstr>Культура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Что необходимо сделать 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Christina Règen</dc:creator>
  <cp:lastModifiedBy>Терехова Яна Викторовна</cp:lastModifiedBy>
  <cp:revision>128</cp:revision>
  <cp:lastPrinted>2018-06-27T13:44:29Z</cp:lastPrinted>
  <dcterms:created xsi:type="dcterms:W3CDTF">2018-06-11T14:50:05Z</dcterms:created>
  <dcterms:modified xsi:type="dcterms:W3CDTF">2018-06-27T13:44:44Z</dcterms:modified>
</cp:coreProperties>
</file>